
<file path=[Content_Types].xml><?xml version="1.0" encoding="utf-8"?>
<Types xmlns="http://schemas.openxmlformats.org/package/2006/content-types">
  <Default Extension="jfif" ContentType="image/j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9" r:id="rId1"/>
  </p:sldMasterIdLst>
  <p:notesMasterIdLst>
    <p:notesMasterId r:id="rId25"/>
  </p:notesMasterIdLst>
  <p:sldIdLst>
    <p:sldId id="288" r:id="rId2"/>
    <p:sldId id="289" r:id="rId3"/>
    <p:sldId id="345" r:id="rId4"/>
    <p:sldId id="375" r:id="rId5"/>
    <p:sldId id="346" r:id="rId6"/>
    <p:sldId id="377" r:id="rId7"/>
    <p:sldId id="376" r:id="rId8"/>
    <p:sldId id="319" r:id="rId9"/>
    <p:sldId id="320" r:id="rId10"/>
    <p:sldId id="355" r:id="rId11"/>
    <p:sldId id="378" r:id="rId12"/>
    <p:sldId id="379" r:id="rId13"/>
    <p:sldId id="380" r:id="rId14"/>
    <p:sldId id="382" r:id="rId15"/>
    <p:sldId id="381" r:id="rId16"/>
    <p:sldId id="383" r:id="rId17"/>
    <p:sldId id="384" r:id="rId18"/>
    <p:sldId id="386" r:id="rId19"/>
    <p:sldId id="387" r:id="rId20"/>
    <p:sldId id="388" r:id="rId21"/>
    <p:sldId id="390" r:id="rId22"/>
    <p:sldId id="389" r:id="rId23"/>
    <p:sldId id="307" r:id="rId24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5" autoAdjust="0"/>
    <p:restoredTop sz="89974" autoAdjust="0"/>
  </p:normalViewPr>
  <p:slideViewPr>
    <p:cSldViewPr snapToGrid="0" snapToObjects="1">
      <p:cViewPr>
        <p:scale>
          <a:sx n="60" d="100"/>
          <a:sy n="60" d="100"/>
        </p:scale>
        <p:origin x="824" y="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EF1CF68-16EC-434A-BEDA-53453F811D2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ED2162F-AAFB-4CEC-A5BC-722EE11F7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7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fld id="{61FE0232-EE35-4CAE-BEC9-27F5AFC6D9E5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5851" y="228600"/>
            <a:ext cx="27432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93-7852-43A2-8160-C06072582FEE}" type="datetime1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670561" y="1985963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70561" y="4164965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TextBox 7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1674-6076-456C-B599-7F496A3346F8}" type="datetime1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4B7B-A010-4B4B-9DD3-F8DEF6DE121F}" type="datetime1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8" y="228600"/>
            <a:ext cx="460163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0"/>
            <a:ext cx="4340352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368" y="273051"/>
            <a:ext cx="6129865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4" y="3733801"/>
            <a:ext cx="4340352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15684DF2-CDBE-4A5D-AC28-6491C428F047}" type="datetime1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5741" y="6423586"/>
            <a:ext cx="4422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205" y="3124200"/>
            <a:ext cx="5197696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4614211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205" y="3995737"/>
            <a:ext cx="5197696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43E76ACC-F92A-4E6C-BBB7-F8B6E4B2934E}" type="datetime1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20147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1" y="4424082"/>
            <a:ext cx="8254876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85045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341" y="5257800"/>
            <a:ext cx="8254876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A108-2FEB-4568-876E-59CA28775F48}" type="datetime1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436283" y="4632792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6" y="228600"/>
            <a:ext cx="851622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8242148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6" y="3733801"/>
            <a:ext cx="8239421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49683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D12CF-3498-4458-8341-D47379C45851}" type="datetime1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6197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49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4535424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7" y="228600"/>
            <a:ext cx="56472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53555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5" y="3733801"/>
            <a:ext cx="5353739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64000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CAEF0D-DFE7-432C-9E1A-E59868A76FC8}" type="datetime1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34542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/>
        </p:nvSpPr>
        <p:spPr>
          <a:xfrm>
            <a:off x="6165851" y="4534726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65851" y="2381663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70848" y="2381662"/>
            <a:ext cx="27432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3124200"/>
            <a:ext cx="414528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365248"/>
            <a:ext cx="5653492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3995737"/>
            <a:ext cx="414528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F2A4327F-EA63-43CF-A8E4-1A61FE793922}" type="datetime1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33815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70540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80833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4DFD-DD6B-4976-9425-50C614699BA3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72B5-A2A8-4211-A650-9F450CDC29EC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1029" y="954742"/>
            <a:ext cx="908424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58757"/>
            <a:ext cx="9144000" cy="51848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EBF6-E1C5-4823-9DCE-A4F7E4E5A64B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500967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134471"/>
            <a:ext cx="10075084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B4A5-29B9-4225-AD72-1193EC04430F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691" y="1129553"/>
            <a:ext cx="10078613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fld id="{5E904BD6-50A5-4B41-B27F-173B16EF3FB3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74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779495"/>
            <a:ext cx="41148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8543" y="228600"/>
            <a:ext cx="1093457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124201"/>
            <a:ext cx="75184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4495801"/>
            <a:ext cx="75184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541" y="6248775"/>
            <a:ext cx="196625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9EFA6F48-E636-400E-BFA5-81CEE9F91CA0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248775"/>
            <a:ext cx="7518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248775"/>
            <a:ext cx="738717" cy="365125"/>
          </a:xfrm>
        </p:spPr>
        <p:txBody>
          <a:bodyPr/>
          <a:lstStyle/>
          <a:p>
            <a:fld id="{885754C3-B687-9443-80E7-D32631DB6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71483" y="3110755"/>
            <a:ext cx="3478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1" y="228600"/>
            <a:ext cx="283633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FE0E-8614-4466-87A4-357630CD7501}" type="datetime1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TextBox 11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9931-107C-4B08-A485-011BB68A022F}" type="datetime1">
              <a:rPr lang="en-US" smtClean="0"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48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48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0" y="1985963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B9AC-3A51-409A-9F5C-45E4D04286B0}" type="datetime1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664690" y="4164965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</p:spPr>
        <p:txBody>
          <a:bodyPr/>
          <a:lstStyle/>
          <a:p>
            <a:fld id="{885754C3-B687-9443-80E7-D32631DB6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CB82-1FAB-4F9C-B182-22FDBE4D1A71}" type="datetime1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3" y="484094"/>
            <a:ext cx="10075084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3" y="1981201"/>
            <a:ext cx="10075084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591196-EF75-487D-88C0-3081AD45C129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85754C3-B687-9443-80E7-D32631DB6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27" r:id="rId18"/>
    <p:sldLayoutId id="2147483928" r:id="rId19"/>
    <p:sldLayoutId id="2147483929" r:id="rId20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78B88-6C28-485C-86E8-872592FD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675" y="502771"/>
            <a:ext cx="7556313" cy="99508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3E312-800E-44FE-8518-D1F38F979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09040" y="6082553"/>
            <a:ext cx="7558960" cy="77470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F848875B-0C37-486E-A043-92D575E3B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0725" y="3077369"/>
            <a:ext cx="2343150" cy="195262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4E62E5-C0E3-445C-A715-0A16C673F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29643"/>
          </a:xfrm>
          <a:prstGeom prst="rect">
            <a:avLst/>
          </a:prstGeom>
        </p:spPr>
      </p:pic>
      <p:sp>
        <p:nvSpPr>
          <p:cNvPr id="15" name="مربع نص 7">
            <a:extLst>
              <a:ext uri="{FF2B5EF4-FFF2-40B4-BE49-F238E27FC236}">
                <a16:creationId xmlns:a16="http://schemas.microsoft.com/office/drawing/2014/main" id="{2473D568-8B95-4813-AE06-3F4C5F5ECDF5}"/>
              </a:ext>
            </a:extLst>
          </p:cNvPr>
          <p:cNvSpPr txBox="1"/>
          <p:nvPr/>
        </p:nvSpPr>
        <p:spPr>
          <a:xfrm>
            <a:off x="-88330" y="3062381"/>
            <a:ext cx="90374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buClrTx/>
              <a:buFontTx/>
              <a:buNone/>
            </a:pPr>
            <a:r>
              <a:rPr lang="en-US" sz="3600" dirty="0">
                <a:solidFill>
                  <a:prstClr val="black"/>
                </a:solidFill>
                <a:latin typeface="Algerian" panose="04020705040A02060702" pitchFamily="82" charset="0"/>
              </a:rPr>
              <a:t>Personality Disorders</a:t>
            </a:r>
            <a:endParaRPr lang="en-US" sz="3600" kern="1200" dirty="0">
              <a:solidFill>
                <a:prstClr val="black"/>
              </a:solidFill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16" name="مربع نص 10">
            <a:extLst>
              <a:ext uri="{FF2B5EF4-FFF2-40B4-BE49-F238E27FC236}">
                <a16:creationId xmlns:a16="http://schemas.microsoft.com/office/drawing/2014/main" id="{0870CC72-7664-4E16-936C-24B534CB1D74}"/>
              </a:ext>
            </a:extLst>
          </p:cNvPr>
          <p:cNvSpPr txBox="1"/>
          <p:nvPr/>
        </p:nvSpPr>
        <p:spPr>
          <a:xfrm>
            <a:off x="190500" y="2060126"/>
            <a:ext cx="6578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buClrTx/>
              <a:buFontTx/>
              <a:buNone/>
            </a:pPr>
            <a:r>
              <a:rPr lang="en-US" sz="2400" b="1" kern="1200" dirty="0">
                <a:solidFill>
                  <a:prstClr val="white"/>
                </a:solidFill>
                <a:latin typeface="Elephant" panose="02020904090505020303" pitchFamily="18" charset="0"/>
                <a:ea typeface="+mn-ea"/>
                <a:cs typeface="+mn-cs"/>
              </a:rPr>
              <a:t>Psychiatric Mental Health Nursing</a:t>
            </a:r>
          </a:p>
        </p:txBody>
      </p:sp>
      <p:sp>
        <p:nvSpPr>
          <p:cNvPr id="17" name="مربع نص 11">
            <a:extLst>
              <a:ext uri="{FF2B5EF4-FFF2-40B4-BE49-F238E27FC236}">
                <a16:creationId xmlns:a16="http://schemas.microsoft.com/office/drawing/2014/main" id="{D332593D-5C4D-4CAE-894F-69A7A9FC5372}"/>
              </a:ext>
            </a:extLst>
          </p:cNvPr>
          <p:cNvSpPr txBox="1"/>
          <p:nvPr/>
        </p:nvSpPr>
        <p:spPr>
          <a:xfrm>
            <a:off x="0" y="27610"/>
            <a:ext cx="3160295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algn="ctr" rtl="1"/>
            <a:r>
              <a:rPr lang="en-US" b="1" dirty="0">
                <a:solidFill>
                  <a:prstClr val="white"/>
                </a:solidFill>
                <a:latin typeface="Garamond" panose="02020404030301010803"/>
              </a:rPr>
              <a:t>University of Basra</a:t>
            </a:r>
          </a:p>
          <a:p>
            <a:pPr algn="ctr" rtl="1"/>
            <a:r>
              <a:rPr lang="en-US" b="1" dirty="0">
                <a:solidFill>
                  <a:prstClr val="white"/>
                </a:solidFill>
                <a:latin typeface="Garamond" panose="02020404030301010803"/>
              </a:rPr>
              <a:t>College of Nursing</a:t>
            </a:r>
            <a:endParaRPr lang="ar-IQ" dirty="0">
              <a:solidFill>
                <a:prstClr val="white"/>
              </a:solidFill>
              <a:latin typeface="Garamond" panose="02020404030301010803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67B8488-3932-4A8E-AC11-446E08013F7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8220042" y="6307157"/>
            <a:ext cx="4060288" cy="67061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89F1-015B-41A8-A486-7EEBD2AB3DFB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FC5C-4147-4257-8196-B4302557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3" y="134471"/>
            <a:ext cx="10075084" cy="435155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79FCE-3A43-4618-8FED-C366D3672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9626"/>
            <a:ext cx="11662348" cy="5553855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Several treatment strategies are used with clients with personality </a:t>
            </a:r>
            <a:r>
              <a:rPr lang="en-US" sz="2800" dirty="0" smtClean="0">
                <a:solidFill>
                  <a:schemeClr val="tx1"/>
                </a:solidFill>
              </a:rPr>
              <a:t>disorders; these </a:t>
            </a:r>
            <a:r>
              <a:rPr lang="en-US" sz="2800" dirty="0">
                <a:solidFill>
                  <a:schemeClr val="tx1"/>
                </a:solidFill>
              </a:rPr>
              <a:t>strategies are based on the disorder’s type and severity or the amount </a:t>
            </a:r>
            <a:r>
              <a:rPr lang="en-US" sz="2800" dirty="0" smtClean="0">
                <a:solidFill>
                  <a:schemeClr val="tx1"/>
                </a:solidFill>
              </a:rPr>
              <a:t>of distress </a:t>
            </a:r>
            <a:r>
              <a:rPr lang="en-US" sz="2800" dirty="0">
                <a:solidFill>
                  <a:schemeClr val="tx1"/>
                </a:solidFill>
              </a:rPr>
              <a:t>or functional impairment the client experiences.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2FF5E4-A906-418A-A958-6A4DF31ADE30}"/>
              </a:ext>
            </a:extLst>
          </p:cNvPr>
          <p:cNvSpPr txBox="1">
            <a:spLocks/>
          </p:cNvSpPr>
          <p:nvPr/>
        </p:nvSpPr>
        <p:spPr>
          <a:xfrm>
            <a:off x="544380" y="2027872"/>
            <a:ext cx="4992903" cy="4351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/>
              <a:t>A. Psychopharmacology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D11A-7056-4790-8C2D-CF802D989FD6}" type="datetime1">
              <a:rPr lang="en-US" smtClean="0"/>
              <a:t>5/15/2022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9908" y="2818393"/>
            <a:ext cx="11912184" cy="35394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Pharmacologic treatment of clients with personality disorders focuses on </a:t>
            </a:r>
            <a:r>
              <a:rPr lang="en-US" sz="2800" dirty="0" smtClean="0"/>
              <a:t>the client’s </a:t>
            </a:r>
            <a:r>
              <a:rPr lang="en-US" sz="2800" dirty="0"/>
              <a:t>symptoms rather than the particular subtype. The four </a:t>
            </a:r>
            <a:r>
              <a:rPr lang="en-US" sz="2800" dirty="0" smtClean="0"/>
              <a:t>symptom categories </a:t>
            </a:r>
            <a:r>
              <a:rPr lang="en-US" sz="2800" dirty="0"/>
              <a:t>that underlie personality disorders are </a:t>
            </a:r>
            <a:r>
              <a:rPr lang="en-US" sz="2800" dirty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cognitive–perceptual distortions</a:t>
            </a:r>
            <a:r>
              <a:rPr lang="en-US" sz="2800" b="1" dirty="0">
                <a:solidFill>
                  <a:srgbClr val="FF0000"/>
                </a:solidFill>
              </a:rPr>
              <a:t>, including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800" b="1" dirty="0" smtClean="0"/>
              <a:t>psychotic symptoms</a:t>
            </a:r>
          </a:p>
          <a:p>
            <a:pPr marL="457200" indent="-457200" algn="just">
              <a:buAutoNum type="arabicPeriod"/>
            </a:pPr>
            <a:r>
              <a:rPr lang="en-US" sz="2800" b="1" dirty="0" smtClean="0"/>
              <a:t>affective </a:t>
            </a:r>
            <a:r>
              <a:rPr lang="en-US" sz="2800" b="1" dirty="0"/>
              <a:t>symptoms and </a:t>
            </a:r>
            <a:r>
              <a:rPr lang="en-US" sz="2800" b="1" dirty="0" smtClean="0"/>
              <a:t>mood dysregulation </a:t>
            </a:r>
          </a:p>
          <a:p>
            <a:pPr marL="457200" indent="-457200" algn="just">
              <a:buAutoNum type="arabicPeriod"/>
            </a:pPr>
            <a:r>
              <a:rPr lang="en-US" sz="2800" b="1" dirty="0" smtClean="0"/>
              <a:t>aggression </a:t>
            </a:r>
            <a:r>
              <a:rPr lang="en-US" sz="2800" b="1" dirty="0"/>
              <a:t>and behavioral </a:t>
            </a:r>
            <a:r>
              <a:rPr lang="en-US" sz="2800" b="1" dirty="0" smtClean="0"/>
              <a:t>dysfunction</a:t>
            </a:r>
          </a:p>
          <a:p>
            <a:pPr marL="457200" indent="-457200" algn="just">
              <a:buAutoNum type="arabicPeriod"/>
            </a:pPr>
            <a:r>
              <a:rPr lang="en-US" sz="2800" b="1" dirty="0" smtClean="0"/>
              <a:t>anxiety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259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647357" cy="6788711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. </a:t>
            </a:r>
            <a:r>
              <a:rPr lang="en-US" sz="2800" b="1" dirty="0">
                <a:solidFill>
                  <a:schemeClr val="tx1"/>
                </a:solidFill>
              </a:rPr>
              <a:t>Lithium, anticonvulsant </a:t>
            </a:r>
            <a:r>
              <a:rPr lang="en-US" sz="2800" b="1" dirty="0">
                <a:solidFill>
                  <a:schemeClr val="tx1"/>
                </a:solidFill>
              </a:rPr>
              <a:t>mood stabilizers</a:t>
            </a:r>
            <a:r>
              <a:rPr lang="en-US" sz="2800" b="1" dirty="0">
                <a:solidFill>
                  <a:schemeClr val="tx1"/>
                </a:solidFill>
              </a:rPr>
              <a:t>, and benzodiazepines </a:t>
            </a:r>
            <a:r>
              <a:rPr lang="en-US" sz="2800" dirty="0">
                <a:solidFill>
                  <a:schemeClr val="tx1"/>
                </a:solidFill>
              </a:rPr>
              <a:t>are used most often to treat aggression. </a:t>
            </a:r>
            <a:r>
              <a:rPr lang="en-US" sz="2800" dirty="0" smtClean="0">
                <a:solidFill>
                  <a:schemeClr val="tx1"/>
                </a:solidFill>
              </a:rPr>
              <a:t>Low dose </a:t>
            </a:r>
            <a:r>
              <a:rPr lang="en-US" sz="2800" dirty="0">
                <a:solidFill>
                  <a:schemeClr val="tx1"/>
                </a:solidFill>
              </a:rPr>
              <a:t>neuroleptics </a:t>
            </a:r>
            <a:r>
              <a:rPr lang="en-US" sz="2800" dirty="0">
                <a:solidFill>
                  <a:schemeClr val="tx1"/>
                </a:solidFill>
              </a:rPr>
              <a:t>may be useful in modifying predatory </a:t>
            </a:r>
            <a:r>
              <a:rPr lang="en-US" sz="2800" dirty="0">
                <a:solidFill>
                  <a:schemeClr val="tx1"/>
                </a:solidFill>
              </a:rPr>
              <a:t>aggression.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</a:rPr>
              <a:t>Emotional instability </a:t>
            </a:r>
            <a:r>
              <a:rPr lang="en-US" sz="2800" dirty="0">
                <a:solidFill>
                  <a:schemeClr val="tx1"/>
                </a:solidFill>
              </a:rPr>
              <a:t>and mood swings respond favorably to lithium, </a:t>
            </a:r>
            <a:r>
              <a:rPr lang="en-US" sz="2800" dirty="0">
                <a:solidFill>
                  <a:schemeClr val="tx1"/>
                </a:solidFill>
              </a:rPr>
              <a:t>carbamazepine (</a:t>
            </a:r>
            <a:r>
              <a:rPr lang="en-US" sz="2800" dirty="0" err="1">
                <a:solidFill>
                  <a:schemeClr val="tx1"/>
                </a:solidFill>
              </a:rPr>
              <a:t>Tegretol</a:t>
            </a:r>
            <a:r>
              <a:rPr lang="en-US" sz="2800" dirty="0">
                <a:solidFill>
                  <a:schemeClr val="tx1"/>
                </a:solidFill>
              </a:rPr>
              <a:t>), valproate (Depakote), or low-dose neuroleptics such as </a:t>
            </a:r>
            <a:r>
              <a:rPr lang="en-US" sz="2800" dirty="0">
                <a:solidFill>
                  <a:schemeClr val="tx1"/>
                </a:solidFill>
              </a:rPr>
              <a:t>haloperidol (Haldol</a:t>
            </a:r>
            <a:r>
              <a:rPr lang="en-US" sz="2800" dirty="0">
                <a:solidFill>
                  <a:schemeClr val="tx1"/>
                </a:solidFill>
              </a:rPr>
              <a:t>). Emotional detachment, cold and aloof emotions, and disinterest </a:t>
            </a:r>
            <a:r>
              <a:rPr lang="en-US" sz="2800" dirty="0">
                <a:solidFill>
                  <a:schemeClr val="tx1"/>
                </a:solidFill>
              </a:rPr>
              <a:t>in social </a:t>
            </a:r>
            <a:r>
              <a:rPr lang="en-US" sz="2800" dirty="0">
                <a:solidFill>
                  <a:schemeClr val="tx1"/>
                </a:solidFill>
              </a:rPr>
              <a:t>relations often respond to selective serotonin reuptake </a:t>
            </a:r>
            <a:r>
              <a:rPr lang="en-US" sz="2800" dirty="0">
                <a:solidFill>
                  <a:schemeClr val="tx1"/>
                </a:solidFill>
              </a:rPr>
              <a:t>inhibitors (SSRIs</a:t>
            </a:r>
            <a:r>
              <a:rPr lang="en-US" sz="2800" dirty="0">
                <a:solidFill>
                  <a:schemeClr val="tx1"/>
                </a:solidFill>
              </a:rPr>
              <a:t>) or atypical antipsychotics such as risperidone (Risperdal), </a:t>
            </a:r>
            <a:r>
              <a:rPr lang="en-US" sz="2800" dirty="0">
                <a:solidFill>
                  <a:schemeClr val="tx1"/>
                </a:solidFill>
              </a:rPr>
              <a:t>olanzapine (Zyprexa</a:t>
            </a:r>
            <a:r>
              <a:rPr lang="en-US" sz="2800" dirty="0">
                <a:solidFill>
                  <a:schemeClr val="tx1"/>
                </a:solidFill>
              </a:rPr>
              <a:t>), and quetiapine (Seroquel). Atypical depression is often </a:t>
            </a:r>
            <a:r>
              <a:rPr lang="en-US" sz="2800" dirty="0">
                <a:solidFill>
                  <a:schemeClr val="tx1"/>
                </a:solidFill>
              </a:rPr>
              <a:t>treated with </a:t>
            </a:r>
            <a:r>
              <a:rPr lang="en-US" sz="2800" dirty="0">
                <a:solidFill>
                  <a:schemeClr val="tx1"/>
                </a:solidFill>
              </a:rPr>
              <a:t>SSRIs, monoamine oxidase inhibitor (MAOI) antidepressants, or </a:t>
            </a:r>
            <a:r>
              <a:rPr lang="en-US" sz="2800" dirty="0" err="1">
                <a:solidFill>
                  <a:schemeClr val="tx1"/>
                </a:solidFill>
              </a:rPr>
              <a:t>lowdose</a:t>
            </a:r>
            <a:r>
              <a:rPr lang="en-US" sz="2800" dirty="0">
                <a:solidFill>
                  <a:schemeClr val="tx1"/>
                </a:solidFill>
              </a:rPr>
              <a:t> antipsychotic </a:t>
            </a:r>
            <a:r>
              <a:rPr lang="en-US" sz="2800" dirty="0">
                <a:solidFill>
                  <a:schemeClr val="tx1"/>
                </a:solidFill>
              </a:rPr>
              <a:t>medications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</a:rPr>
              <a:t>Emotional Episodes </a:t>
            </a:r>
            <a:r>
              <a:rPr lang="en-US" sz="2800" dirty="0">
                <a:solidFill>
                  <a:schemeClr val="tx1"/>
                </a:solidFill>
              </a:rPr>
              <a:t>of severe acute </a:t>
            </a:r>
            <a:r>
              <a:rPr lang="en-US" sz="2800" dirty="0">
                <a:solidFill>
                  <a:schemeClr val="tx1"/>
                </a:solidFill>
              </a:rPr>
              <a:t>anxiety are </a:t>
            </a:r>
            <a:r>
              <a:rPr lang="en-US" sz="2800" dirty="0">
                <a:solidFill>
                  <a:schemeClr val="tx1"/>
                </a:solidFill>
              </a:rPr>
              <a:t>best treated with MAOIs or low-dose antipsychotic medications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B4A5-29B9-4225-AD72-1193EC04430F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B4A5-29B9-4225-AD72-1193EC04430F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2FF5E4-A906-418A-A958-6A4DF31ADE3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74888" y="0"/>
            <a:ext cx="7999681" cy="607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/>
              <a:t>B. </a:t>
            </a:r>
            <a:r>
              <a:rPr lang="en-US" sz="2800" b="1" dirty="0"/>
              <a:t>Individual and Group Psychotherapy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607360"/>
            <a:ext cx="1202211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/>
              <a:t>Individual and group psychotherapy goals for clients with </a:t>
            </a:r>
            <a:r>
              <a:rPr lang="en-US" sz="2800" dirty="0" smtClean="0"/>
              <a:t>personality disorders </a:t>
            </a:r>
            <a:r>
              <a:rPr lang="en-US" sz="2800" dirty="0"/>
              <a:t>focus on building trust, teaching basic living skills, </a:t>
            </a:r>
            <a:r>
              <a:rPr lang="en-US" sz="2800" dirty="0" smtClean="0"/>
              <a:t>providing support.</a:t>
            </a:r>
            <a:endParaRPr lang="en-US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/>
              <a:t>Relaxation </a:t>
            </a:r>
            <a:r>
              <a:rPr lang="en-US" sz="2800" dirty="0" smtClean="0"/>
              <a:t>or meditation </a:t>
            </a:r>
            <a:r>
              <a:rPr lang="en-US" sz="2800" dirty="0"/>
              <a:t>techniques can help manage anxiety for </a:t>
            </a:r>
            <a:r>
              <a:rPr lang="en-US" sz="2800" dirty="0" smtClean="0"/>
              <a:t>clients.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Assertiveness training groups can assist people to have </a:t>
            </a:r>
            <a:r>
              <a:rPr lang="en-US" sz="2800" dirty="0" smtClean="0"/>
              <a:t>more satisfying </a:t>
            </a:r>
            <a:r>
              <a:rPr lang="en-US" sz="2800" dirty="0"/>
              <a:t>relationships with others and to build self-esteem when </a:t>
            </a:r>
            <a:r>
              <a:rPr lang="en-US" sz="2800" dirty="0" smtClean="0"/>
              <a:t>that is</a:t>
            </a:r>
            <a:r>
              <a:rPr lang="en-US" sz="2800" dirty="0"/>
              <a:t> </a:t>
            </a:r>
            <a:r>
              <a:rPr lang="en-US" sz="2800" dirty="0"/>
              <a:t>needed</a:t>
            </a:r>
            <a:r>
              <a:rPr lang="en-US" sz="28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Cognitive–behavioral </a:t>
            </a:r>
            <a:r>
              <a:rPr lang="en-US" sz="2800" dirty="0" smtClean="0"/>
              <a:t>therapy by: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Thought stopping</a:t>
            </a:r>
            <a:r>
              <a:rPr lang="en-US" sz="2800" dirty="0"/>
              <a:t>, in which the client stops negative thought </a:t>
            </a:r>
            <a:r>
              <a:rPr lang="en-US" sz="2800" dirty="0" smtClean="0"/>
              <a:t>patterns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/>
              <a:t>P</a:t>
            </a:r>
            <a:r>
              <a:rPr lang="en-US" sz="2800" dirty="0" smtClean="0"/>
              <a:t>ositive self talk, designed </a:t>
            </a:r>
            <a:r>
              <a:rPr lang="en-US" sz="2800" dirty="0"/>
              <a:t>to change negative self-messages; and </a:t>
            </a:r>
            <a:r>
              <a:rPr lang="en-US" sz="2800" dirty="0" err="1"/>
              <a:t>decatastrophizing</a:t>
            </a:r>
            <a:r>
              <a:rPr lang="en-US" sz="2800" dirty="0" smtClean="0"/>
              <a:t>,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04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674" y="102867"/>
            <a:ext cx="10075084" cy="600047"/>
          </a:xfrm>
        </p:spPr>
        <p:txBody>
          <a:bodyPr/>
          <a:lstStyle/>
          <a:p>
            <a:r>
              <a:rPr lang="en-US" sz="2800" dirty="0" smtClean="0"/>
              <a:t>1. PARANOID </a:t>
            </a:r>
            <a:r>
              <a:rPr lang="en-US" sz="2800" dirty="0"/>
              <a:t>PERSONALITY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73" y="901910"/>
            <a:ext cx="11212817" cy="791980"/>
          </a:xfrm>
        </p:spPr>
        <p:txBody>
          <a:bodyPr>
            <a:noAutofit/>
          </a:bodyPr>
          <a:lstStyle/>
          <a:p>
            <a:pPr algn="just"/>
            <a:r>
              <a:rPr lang="en-US" sz="2500" dirty="0">
                <a:solidFill>
                  <a:schemeClr val="tx1"/>
                </a:solidFill>
              </a:rPr>
              <a:t>Paranoid personality disorder is characterized by pervasive mistrust </a:t>
            </a:r>
            <a:r>
              <a:rPr lang="en-US" sz="2500" dirty="0" smtClean="0">
                <a:solidFill>
                  <a:schemeClr val="tx1"/>
                </a:solidFill>
              </a:rPr>
              <a:t>and suspiciousness </a:t>
            </a:r>
            <a:r>
              <a:rPr lang="en-US" sz="2500" dirty="0">
                <a:solidFill>
                  <a:schemeClr val="tx1"/>
                </a:solidFill>
              </a:rPr>
              <a:t>of others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B4A5-29B9-4225-AD72-1193EC04430F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82506" y="1934595"/>
            <a:ext cx="10075084" cy="600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2</a:t>
            </a:r>
            <a:r>
              <a:rPr lang="en-US" sz="2800" dirty="0"/>
              <a:t>. </a:t>
            </a:r>
            <a:r>
              <a:rPr lang="en-US" sz="2800" dirty="0"/>
              <a:t>SCHIZOID </a:t>
            </a:r>
            <a:r>
              <a:rPr lang="en-US" sz="2800" dirty="0"/>
              <a:t>PERSONALITY DISORDER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99869" y="2792170"/>
            <a:ext cx="117052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/>
              <a:t>Schizoid personality disorder is characterized by a pervasive pattern </a:t>
            </a:r>
            <a:r>
              <a:rPr lang="en-US" sz="2500" dirty="0" smtClean="0"/>
              <a:t>of detachment </a:t>
            </a:r>
            <a:r>
              <a:rPr lang="en-US" sz="2500" dirty="0"/>
              <a:t>from social relationships and a restricted range of </a:t>
            </a:r>
            <a:r>
              <a:rPr lang="en-US" sz="2500" dirty="0" smtClean="0"/>
              <a:t>emotional expression </a:t>
            </a:r>
            <a:r>
              <a:rPr lang="en-US" sz="2500" dirty="0"/>
              <a:t>in interpersonal settings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82506" y="4238532"/>
            <a:ext cx="10075084" cy="600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3</a:t>
            </a:r>
            <a:r>
              <a:rPr lang="en-US" sz="2800" dirty="0"/>
              <a:t>. SCHIZOTYPAL PERSONALITY DISORDER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9997" y="4998037"/>
            <a:ext cx="112875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/>
              <a:t>Schizotypal personality disorder is characterized by a pervasive pattern of</a:t>
            </a:r>
          </a:p>
          <a:p>
            <a:pPr algn="just"/>
            <a:r>
              <a:rPr lang="en-US" sz="2500" dirty="0"/>
              <a:t>social and interpersonal deficits marked by acute discomfort with and </a:t>
            </a:r>
            <a:r>
              <a:rPr lang="en-US" sz="2500" dirty="0" smtClean="0"/>
              <a:t>reduced capacity </a:t>
            </a:r>
            <a:r>
              <a:rPr lang="en-US" sz="2500" dirty="0"/>
              <a:t>for close relationships as well as by cognitive or </a:t>
            </a:r>
            <a:r>
              <a:rPr lang="en-US" sz="2500" dirty="0" smtClean="0"/>
              <a:t>perceptual distortions </a:t>
            </a:r>
            <a:r>
              <a:rPr lang="en-US" sz="2500" dirty="0"/>
              <a:t>and behavioral eccentricities.</a:t>
            </a:r>
          </a:p>
        </p:txBody>
      </p:sp>
    </p:spTree>
    <p:extLst>
      <p:ext uri="{BB962C8B-B14F-4D97-AF65-F5344CB8AC3E}">
        <p14:creationId xmlns:p14="http://schemas.microsoft.com/office/powerpoint/2010/main" val="19900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616" y="188352"/>
            <a:ext cx="10075084" cy="472889"/>
          </a:xfrm>
        </p:spPr>
        <p:txBody>
          <a:bodyPr/>
          <a:lstStyle/>
          <a:p>
            <a:r>
              <a:rPr lang="en-US" sz="2800" dirty="0" smtClean="0"/>
              <a:t>4. ANTISOCIAL </a:t>
            </a:r>
            <a:r>
              <a:rPr lang="en-US" sz="2800" dirty="0"/>
              <a:t>PERSONALITY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94" y="714446"/>
            <a:ext cx="11405472" cy="560205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300" b="1" dirty="0">
                <a:solidFill>
                  <a:schemeClr val="tx1"/>
                </a:solidFill>
              </a:rPr>
              <a:t>Antisocial personality disorder </a:t>
            </a:r>
            <a:r>
              <a:rPr lang="en-US" sz="2300" dirty="0">
                <a:solidFill>
                  <a:schemeClr val="tx1"/>
                </a:solidFill>
              </a:rPr>
              <a:t>is </a:t>
            </a:r>
            <a:r>
              <a:rPr lang="en-US" sz="2300" dirty="0">
                <a:solidFill>
                  <a:schemeClr val="tx1"/>
                </a:solidFill>
              </a:rPr>
              <a:t>characterized</a:t>
            </a:r>
            <a:r>
              <a:rPr lang="en-US" sz="2300" dirty="0">
                <a:solidFill>
                  <a:schemeClr val="tx1"/>
                </a:solidFill>
              </a:rPr>
              <a:t> by a pervasive pattern </a:t>
            </a:r>
            <a:r>
              <a:rPr lang="en-US" sz="2300" dirty="0" smtClean="0">
                <a:solidFill>
                  <a:schemeClr val="tx1"/>
                </a:solidFill>
              </a:rPr>
              <a:t>of disregard </a:t>
            </a:r>
            <a:r>
              <a:rPr lang="en-US" sz="2300" dirty="0">
                <a:solidFill>
                  <a:schemeClr val="tx1"/>
                </a:solidFill>
              </a:rPr>
              <a:t>for and violation of the rights of others—and by the </a:t>
            </a:r>
            <a:r>
              <a:rPr lang="en-US" sz="2300" dirty="0" smtClean="0">
                <a:solidFill>
                  <a:schemeClr val="tx1"/>
                </a:solidFill>
              </a:rPr>
              <a:t>central characteristics </a:t>
            </a:r>
            <a:r>
              <a:rPr lang="en-US" sz="2300" dirty="0">
                <a:solidFill>
                  <a:schemeClr val="tx1"/>
                </a:solidFill>
              </a:rPr>
              <a:t>of deceit and manipulation. This pattern has also been </a:t>
            </a:r>
            <a:r>
              <a:rPr lang="en-US" sz="2300" dirty="0" smtClean="0">
                <a:solidFill>
                  <a:schemeClr val="tx1"/>
                </a:solidFill>
              </a:rPr>
              <a:t>referred to </a:t>
            </a:r>
            <a:r>
              <a:rPr lang="en-US" sz="2300" dirty="0">
                <a:solidFill>
                  <a:schemeClr val="tx1"/>
                </a:solidFill>
              </a:rPr>
              <a:t>as psychopathy, sociopathy, or </a:t>
            </a:r>
            <a:r>
              <a:rPr lang="en-US" sz="2300" dirty="0" err="1">
                <a:solidFill>
                  <a:schemeClr val="tx1"/>
                </a:solidFill>
              </a:rPr>
              <a:t>dyssocial</a:t>
            </a:r>
            <a:r>
              <a:rPr lang="en-US" sz="2300" dirty="0">
                <a:solidFill>
                  <a:schemeClr val="tx1"/>
                </a:solidFill>
              </a:rPr>
              <a:t> personality disorder. </a:t>
            </a:r>
            <a:endParaRPr lang="en-US" sz="23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 smtClean="0">
                <a:solidFill>
                  <a:schemeClr val="tx1"/>
                </a:solidFill>
              </a:rPr>
              <a:t>It </a:t>
            </a:r>
            <a:r>
              <a:rPr lang="en-US" sz="2300" dirty="0">
                <a:solidFill>
                  <a:schemeClr val="tx1"/>
                </a:solidFill>
              </a:rPr>
              <a:t>occurs </a:t>
            </a:r>
            <a:r>
              <a:rPr lang="en-US" sz="2300" dirty="0" smtClean="0">
                <a:solidFill>
                  <a:schemeClr val="tx1"/>
                </a:solidFill>
              </a:rPr>
              <a:t>in about </a:t>
            </a:r>
            <a:r>
              <a:rPr lang="en-US" sz="2300" dirty="0">
                <a:solidFill>
                  <a:schemeClr val="tx1"/>
                </a:solidFill>
              </a:rPr>
              <a:t>3% of the general population, up to 30% in clinical settings, and is </a:t>
            </a:r>
            <a:r>
              <a:rPr lang="en-US" sz="2300" dirty="0" smtClean="0">
                <a:solidFill>
                  <a:schemeClr val="tx1"/>
                </a:solidFill>
              </a:rPr>
              <a:t>three to </a:t>
            </a:r>
            <a:r>
              <a:rPr lang="en-US" sz="2300" dirty="0">
                <a:solidFill>
                  <a:schemeClr val="tx1"/>
                </a:solidFill>
              </a:rPr>
              <a:t>four times more common in men than in women. </a:t>
            </a:r>
            <a:endParaRPr lang="en-US" sz="23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 smtClean="0">
                <a:solidFill>
                  <a:schemeClr val="tx1"/>
                </a:solidFill>
              </a:rPr>
              <a:t>In </a:t>
            </a:r>
            <a:r>
              <a:rPr lang="en-US" sz="2300" dirty="0">
                <a:solidFill>
                  <a:schemeClr val="tx1"/>
                </a:solidFill>
              </a:rPr>
              <a:t>prison </a:t>
            </a:r>
            <a:r>
              <a:rPr lang="en-US" sz="2300" dirty="0" smtClean="0">
                <a:solidFill>
                  <a:schemeClr val="tx1"/>
                </a:solidFill>
              </a:rPr>
              <a:t>populations, about </a:t>
            </a:r>
            <a:r>
              <a:rPr lang="en-US" sz="2300" dirty="0">
                <a:solidFill>
                  <a:schemeClr val="tx1"/>
                </a:solidFill>
              </a:rPr>
              <a:t>75% are diagnosed with antisocial personality disorder. </a:t>
            </a:r>
            <a:endParaRPr lang="en-US" sz="23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 smtClean="0">
                <a:solidFill>
                  <a:schemeClr val="tx1"/>
                </a:solidFill>
              </a:rPr>
              <a:t>Antisocial behaviors </a:t>
            </a:r>
            <a:r>
              <a:rPr lang="en-US" sz="2300" dirty="0">
                <a:solidFill>
                  <a:schemeClr val="tx1"/>
                </a:solidFill>
              </a:rPr>
              <a:t>tend to peak in the 20s and diminish significantly after 45 years </a:t>
            </a:r>
            <a:r>
              <a:rPr lang="en-US" sz="2300" dirty="0" smtClean="0">
                <a:solidFill>
                  <a:schemeClr val="tx1"/>
                </a:solidFill>
              </a:rPr>
              <a:t>of age </a:t>
            </a:r>
            <a:r>
              <a:rPr lang="en-US" sz="2300" dirty="0">
                <a:solidFill>
                  <a:schemeClr val="tx1"/>
                </a:solidFill>
              </a:rPr>
              <a:t>in many individuals.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B4A5-29B9-4225-AD72-1193EC04430F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905128" cy="678871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B4A5-29B9-4225-AD72-1193EC04430F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0"/>
            <a:ext cx="11800199" cy="678871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B4A5-29B9-4225-AD72-1193EC04430F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316" y="188352"/>
            <a:ext cx="10075084" cy="472889"/>
          </a:xfrm>
        </p:spPr>
        <p:txBody>
          <a:bodyPr/>
          <a:lstStyle/>
          <a:p>
            <a:r>
              <a:rPr lang="en-US" sz="2800" dirty="0" smtClean="0"/>
              <a:t>5. BORDERLINE </a:t>
            </a:r>
            <a:r>
              <a:rPr lang="en-US" sz="2800" dirty="0"/>
              <a:t>PERSONALITY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21" y="715124"/>
            <a:ext cx="11735008" cy="594085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300" b="1" dirty="0">
                <a:solidFill>
                  <a:schemeClr val="tx1"/>
                </a:solidFill>
              </a:rPr>
              <a:t>BPD</a:t>
            </a:r>
            <a:r>
              <a:rPr lang="en-US" sz="2300" dirty="0">
                <a:solidFill>
                  <a:schemeClr val="tx1"/>
                </a:solidFill>
              </a:rPr>
              <a:t> is characterized by a pervasive pattern of unstable </a:t>
            </a:r>
            <a:r>
              <a:rPr lang="en-US" sz="2300" dirty="0" smtClean="0">
                <a:solidFill>
                  <a:schemeClr val="tx1"/>
                </a:solidFill>
              </a:rPr>
              <a:t>interpersonal relationships</a:t>
            </a:r>
            <a:r>
              <a:rPr lang="en-US" sz="2300" dirty="0">
                <a:solidFill>
                  <a:schemeClr val="tx1"/>
                </a:solidFill>
              </a:rPr>
              <a:t>, self-image, and affect as well as marked impulsivity. </a:t>
            </a:r>
            <a:endParaRPr lang="en-US" sz="2300" dirty="0" smtClean="0">
              <a:solidFill>
                <a:schemeClr val="tx1"/>
              </a:solidFill>
            </a:endParaRPr>
          </a:p>
          <a:p>
            <a:pPr algn="just"/>
            <a:r>
              <a:rPr lang="en-US" sz="2300" dirty="0" smtClean="0">
                <a:solidFill>
                  <a:schemeClr val="tx1"/>
                </a:solidFill>
              </a:rPr>
              <a:t>About 2% to </a:t>
            </a:r>
            <a:r>
              <a:rPr lang="en-US" sz="2300" dirty="0">
                <a:solidFill>
                  <a:schemeClr val="tx1"/>
                </a:solidFill>
              </a:rPr>
              <a:t>3% of the general population has BPD; it is five times more common </a:t>
            </a:r>
            <a:r>
              <a:rPr lang="en-US" sz="2300" dirty="0" smtClean="0">
                <a:solidFill>
                  <a:schemeClr val="tx1"/>
                </a:solidFill>
              </a:rPr>
              <a:t>in those </a:t>
            </a:r>
            <a:r>
              <a:rPr lang="en-US" sz="2300" dirty="0">
                <a:solidFill>
                  <a:schemeClr val="tx1"/>
                </a:solidFill>
              </a:rPr>
              <a:t>with a first-degree relative with the diagnosis. </a:t>
            </a:r>
            <a:endParaRPr lang="en-US" sz="2300" dirty="0" smtClean="0">
              <a:solidFill>
                <a:schemeClr val="tx1"/>
              </a:solidFill>
            </a:endParaRPr>
          </a:p>
          <a:p>
            <a:pPr algn="just"/>
            <a:r>
              <a:rPr lang="en-US" sz="2300" dirty="0" smtClean="0">
                <a:solidFill>
                  <a:schemeClr val="tx1"/>
                </a:solidFill>
              </a:rPr>
              <a:t>BPD </a:t>
            </a:r>
            <a:r>
              <a:rPr lang="en-US" sz="2300" dirty="0">
                <a:solidFill>
                  <a:schemeClr val="tx1"/>
                </a:solidFill>
              </a:rPr>
              <a:t>is the most </a:t>
            </a:r>
            <a:r>
              <a:rPr lang="en-US" sz="2300" dirty="0" smtClean="0">
                <a:solidFill>
                  <a:schemeClr val="tx1"/>
                </a:solidFill>
              </a:rPr>
              <a:t>common personality </a:t>
            </a:r>
            <a:r>
              <a:rPr lang="en-US" sz="2300" dirty="0">
                <a:solidFill>
                  <a:schemeClr val="tx1"/>
                </a:solidFill>
              </a:rPr>
              <a:t>disorder found in clinical settings. </a:t>
            </a:r>
            <a:endParaRPr lang="en-US" sz="2300" dirty="0" smtClean="0">
              <a:solidFill>
                <a:schemeClr val="tx1"/>
              </a:solidFill>
            </a:endParaRPr>
          </a:p>
          <a:p>
            <a:pPr algn="just"/>
            <a:r>
              <a:rPr lang="en-US" sz="2300" dirty="0" smtClean="0">
                <a:solidFill>
                  <a:schemeClr val="tx1"/>
                </a:solidFill>
              </a:rPr>
              <a:t>It </a:t>
            </a:r>
            <a:r>
              <a:rPr lang="en-US" sz="2300" dirty="0">
                <a:solidFill>
                  <a:schemeClr val="tx1"/>
                </a:solidFill>
              </a:rPr>
              <a:t>is three times more </a:t>
            </a:r>
            <a:r>
              <a:rPr lang="en-US" sz="2300" dirty="0" smtClean="0">
                <a:solidFill>
                  <a:schemeClr val="tx1"/>
                </a:solidFill>
              </a:rPr>
              <a:t>common in </a:t>
            </a:r>
            <a:r>
              <a:rPr lang="en-US" sz="2300" dirty="0">
                <a:solidFill>
                  <a:schemeClr val="tx1"/>
                </a:solidFill>
              </a:rPr>
              <a:t>women than in men. </a:t>
            </a:r>
            <a:endParaRPr lang="en-US" sz="2300" dirty="0" smtClean="0">
              <a:solidFill>
                <a:schemeClr val="tx1"/>
              </a:solidFill>
            </a:endParaRPr>
          </a:p>
          <a:p>
            <a:pPr algn="just"/>
            <a:r>
              <a:rPr lang="en-US" sz="2300" dirty="0" smtClean="0">
                <a:solidFill>
                  <a:schemeClr val="tx1"/>
                </a:solidFill>
              </a:rPr>
              <a:t>Under </a:t>
            </a:r>
            <a:r>
              <a:rPr lang="en-US" sz="2300" dirty="0">
                <a:solidFill>
                  <a:schemeClr val="tx1"/>
                </a:solidFill>
              </a:rPr>
              <a:t>stress, transient psychotic symptoms </a:t>
            </a:r>
            <a:r>
              <a:rPr lang="en-US" sz="2300" dirty="0" smtClean="0">
                <a:solidFill>
                  <a:schemeClr val="tx1"/>
                </a:solidFill>
              </a:rPr>
              <a:t>are common</a:t>
            </a:r>
            <a:r>
              <a:rPr lang="en-US" sz="2300" dirty="0">
                <a:solidFill>
                  <a:schemeClr val="tx1"/>
                </a:solidFill>
              </a:rPr>
              <a:t>. Between 8% and 10% of people with this diagnosis commit </a:t>
            </a:r>
            <a:r>
              <a:rPr lang="en-US" sz="2300" dirty="0" smtClean="0">
                <a:solidFill>
                  <a:schemeClr val="tx1"/>
                </a:solidFill>
              </a:rPr>
              <a:t>suicide, and </a:t>
            </a:r>
            <a:r>
              <a:rPr lang="en-US" sz="2300" dirty="0">
                <a:solidFill>
                  <a:schemeClr val="tx1"/>
                </a:solidFill>
              </a:rPr>
              <a:t>many more suffer permanent damage from self-mutilation injuries, </a:t>
            </a:r>
            <a:r>
              <a:rPr lang="en-US" sz="2300" dirty="0" smtClean="0">
                <a:solidFill>
                  <a:schemeClr val="tx1"/>
                </a:solidFill>
              </a:rPr>
              <a:t>such as </a:t>
            </a:r>
            <a:r>
              <a:rPr lang="en-US" sz="2300" dirty="0">
                <a:solidFill>
                  <a:schemeClr val="tx1"/>
                </a:solidFill>
              </a:rPr>
              <a:t>cutting or burning</a:t>
            </a:r>
            <a:r>
              <a:rPr lang="en-US" sz="23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300" dirty="0">
                <a:solidFill>
                  <a:schemeClr val="tx1"/>
                </a:solidFill>
              </a:rPr>
              <a:t>Up to three-quarters of clients with BPD engage </a:t>
            </a:r>
            <a:r>
              <a:rPr lang="en-US" sz="2300" dirty="0" smtClean="0">
                <a:solidFill>
                  <a:schemeClr val="tx1"/>
                </a:solidFill>
              </a:rPr>
              <a:t>in deliberate </a:t>
            </a:r>
            <a:r>
              <a:rPr lang="en-US" sz="2300" dirty="0">
                <a:solidFill>
                  <a:schemeClr val="tx1"/>
                </a:solidFill>
              </a:rPr>
              <a:t>self-harm, sometimes called </a:t>
            </a:r>
            <a:r>
              <a:rPr lang="en-US" sz="2300" dirty="0" err="1">
                <a:solidFill>
                  <a:schemeClr val="tx1"/>
                </a:solidFill>
              </a:rPr>
              <a:t>nonsuicidal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smtClean="0">
                <a:solidFill>
                  <a:schemeClr val="tx1"/>
                </a:solidFill>
              </a:rPr>
              <a:t>self-injury</a:t>
            </a:r>
          </a:p>
          <a:p>
            <a:pPr algn="just"/>
            <a:r>
              <a:rPr lang="en-US" sz="2300" dirty="0">
                <a:solidFill>
                  <a:schemeClr val="tx1"/>
                </a:solidFill>
              </a:rPr>
              <a:t>The pervasive mood is dysphoric, involving unhappiness, </a:t>
            </a:r>
            <a:r>
              <a:rPr lang="en-US" sz="2300" dirty="0" smtClean="0">
                <a:solidFill>
                  <a:schemeClr val="tx1"/>
                </a:solidFill>
              </a:rPr>
              <a:t>restlessness, and </a:t>
            </a:r>
            <a:r>
              <a:rPr lang="en-US" sz="2300" dirty="0">
                <a:solidFill>
                  <a:schemeClr val="tx1"/>
                </a:solidFill>
              </a:rPr>
              <a:t>malaise</a:t>
            </a:r>
          </a:p>
          <a:p>
            <a:pPr algn="just"/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B4A5-29B9-4225-AD72-1193EC04430F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905128" cy="678871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B4A5-29B9-4225-AD72-1193EC04430F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905129" cy="678871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B4A5-29B9-4225-AD72-1193EC04430F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AE7E-29CC-4989-B581-7B17A809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902"/>
            <a:ext cx="9321478" cy="397239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   </a:t>
            </a:r>
            <a:r>
              <a:rPr lang="en-US" sz="3200" b="1" dirty="0">
                <a:solidFill>
                  <a:srgbClr val="FF0000"/>
                </a:solidFill>
              </a:rPr>
              <a:t>Personality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is </a:t>
            </a:r>
            <a:r>
              <a:rPr lang="en-US" sz="3200" b="1" dirty="0">
                <a:solidFill>
                  <a:schemeClr val="tx1"/>
                </a:solidFill>
              </a:rPr>
              <a:t>ingrained, enduring pattern </a:t>
            </a:r>
            <a:r>
              <a:rPr lang="en-US" sz="3200" b="1" dirty="0" smtClean="0">
                <a:solidFill>
                  <a:schemeClr val="tx1"/>
                </a:solidFill>
              </a:rPr>
              <a:t>of behaving </a:t>
            </a:r>
            <a:r>
              <a:rPr lang="en-US" sz="3200" b="1" dirty="0">
                <a:solidFill>
                  <a:schemeClr val="tx1"/>
                </a:solidFill>
              </a:rPr>
              <a:t>and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relating to the self, others, and the environment; it includes perceptions,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attitudes, and emotions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4C5AE-C632-4ED8-9ED4-353949829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478" y="0"/>
            <a:ext cx="2870522" cy="685799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270F-1836-4285-B96A-979097BCFC7E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674" y="134471"/>
            <a:ext cx="7371289" cy="472889"/>
          </a:xfrm>
        </p:spPr>
        <p:txBody>
          <a:bodyPr/>
          <a:lstStyle/>
          <a:p>
            <a:r>
              <a:rPr lang="en-US" sz="2800" dirty="0"/>
              <a:t>6. NARCISSISTIC PERSONALITY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69" y="832885"/>
            <a:ext cx="11860521" cy="595582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Narcissistic personality disorder is characterized by a pervasive pattern </a:t>
            </a:r>
            <a:r>
              <a:rPr lang="en-US" sz="2400" dirty="0" smtClean="0">
                <a:solidFill>
                  <a:schemeClr val="tx1"/>
                </a:solidFill>
              </a:rPr>
              <a:t>of grandiosity </a:t>
            </a:r>
            <a:r>
              <a:rPr lang="en-US" sz="2400" dirty="0">
                <a:solidFill>
                  <a:schemeClr val="tx1"/>
                </a:solidFill>
              </a:rPr>
              <a:t>(in fantasy or behavior), need for admiration, and lack of empathy.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It occurs in 1% to 6% of the general population.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Of </a:t>
            </a:r>
            <a:r>
              <a:rPr lang="en-US" sz="2400" dirty="0">
                <a:solidFill>
                  <a:schemeClr val="tx1"/>
                </a:solidFill>
              </a:rPr>
              <a:t>people with this </a:t>
            </a:r>
            <a:r>
              <a:rPr lang="en-US" sz="2400" dirty="0" smtClean="0">
                <a:solidFill>
                  <a:schemeClr val="tx1"/>
                </a:solidFill>
              </a:rPr>
              <a:t>diagnosis, 50</a:t>
            </a:r>
            <a:r>
              <a:rPr lang="en-US" sz="2400" dirty="0">
                <a:solidFill>
                  <a:schemeClr val="tx1"/>
                </a:solidFill>
              </a:rPr>
              <a:t>% to 75% are men. Narcissistic traits are common in adolescence and </a:t>
            </a:r>
            <a:r>
              <a:rPr lang="en-US" sz="2400" dirty="0" smtClean="0">
                <a:solidFill>
                  <a:schemeClr val="tx1"/>
                </a:solidFill>
              </a:rPr>
              <a:t>do not </a:t>
            </a:r>
            <a:r>
              <a:rPr lang="en-US" sz="2400" dirty="0">
                <a:solidFill>
                  <a:schemeClr val="tx1"/>
                </a:solidFill>
              </a:rPr>
              <a:t>necessarily indicate that a personality disorder will develop in adulthood.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Individual psychotherapy is the most effective treatment, and </a:t>
            </a:r>
            <a:r>
              <a:rPr lang="en-US" sz="2400" dirty="0" smtClean="0">
                <a:solidFill>
                  <a:schemeClr val="tx1"/>
                </a:solidFill>
              </a:rPr>
              <a:t>hospitalization is </a:t>
            </a:r>
            <a:r>
              <a:rPr lang="en-US" sz="2400" dirty="0">
                <a:solidFill>
                  <a:schemeClr val="tx1"/>
                </a:solidFill>
              </a:rPr>
              <a:t>rare unless comorbid conditions exist for which the client requires </a:t>
            </a:r>
            <a:r>
              <a:rPr lang="en-US" sz="2400" dirty="0" smtClean="0">
                <a:solidFill>
                  <a:schemeClr val="tx1"/>
                </a:solidFill>
              </a:rPr>
              <a:t>inpatient treatment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B4A5-29B9-4225-AD72-1193EC04430F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175" y="-182563"/>
            <a:ext cx="2425825" cy="678871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B4A5-29B9-4225-AD72-1193EC04430F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248069"/>
            <a:ext cx="976617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Clients may </a:t>
            </a:r>
            <a:r>
              <a:rPr lang="en-US" sz="2400" b="1" dirty="0" smtClean="0"/>
              <a:t>display:</a:t>
            </a:r>
          </a:p>
          <a:p>
            <a:pPr marL="342900" indent="-342900" algn="just">
              <a:buAutoNum type="arabicPeriod"/>
            </a:pPr>
            <a:r>
              <a:rPr lang="en-US" sz="2400" dirty="0" smtClean="0"/>
              <a:t>An </a:t>
            </a:r>
            <a:r>
              <a:rPr lang="en-US" sz="2400" dirty="0"/>
              <a:t>arrogant or haughty attitude</a:t>
            </a:r>
            <a:r>
              <a:rPr lang="en-US" sz="2400" dirty="0" smtClean="0"/>
              <a:t>.</a:t>
            </a:r>
          </a:p>
          <a:p>
            <a:pPr marL="342900" indent="-342900" algn="just">
              <a:buAutoNum type="arabicPeriod"/>
            </a:pPr>
            <a:r>
              <a:rPr lang="en-US" sz="2400" dirty="0"/>
              <a:t>lack the ability </a:t>
            </a:r>
            <a:r>
              <a:rPr lang="en-US" sz="2400" dirty="0" smtClean="0"/>
              <a:t>to recognize </a:t>
            </a:r>
            <a:r>
              <a:rPr lang="en-US" sz="2400" dirty="0"/>
              <a:t>or empathize with the feelings of </a:t>
            </a:r>
            <a:r>
              <a:rPr lang="en-US" sz="2400" dirty="0" smtClean="0"/>
              <a:t>others</a:t>
            </a:r>
          </a:p>
          <a:p>
            <a:pPr marL="342900" indent="-342900" algn="just">
              <a:buAutoNum type="arabicPeriod"/>
            </a:pPr>
            <a:r>
              <a:rPr lang="en-US" sz="2400" dirty="0"/>
              <a:t>They may express </a:t>
            </a:r>
            <a:r>
              <a:rPr lang="en-US" sz="2400" dirty="0" smtClean="0"/>
              <a:t>envy and </a:t>
            </a:r>
            <a:r>
              <a:rPr lang="en-US" sz="2400" dirty="0"/>
              <a:t>begrudge others any recognition or material success because they </a:t>
            </a:r>
            <a:r>
              <a:rPr lang="en-US" sz="2400" dirty="0" smtClean="0"/>
              <a:t>believe it </a:t>
            </a:r>
            <a:r>
              <a:rPr lang="en-US" sz="2400" dirty="0"/>
              <a:t>rightfully should be theirs</a:t>
            </a:r>
            <a:r>
              <a:rPr lang="en-US" sz="2400" dirty="0" smtClean="0"/>
              <a:t>.</a:t>
            </a:r>
          </a:p>
          <a:p>
            <a:pPr marL="342900" indent="-342900" algn="just">
              <a:buAutoNum type="arabicPeriod"/>
            </a:pPr>
            <a:r>
              <a:rPr lang="en-US" sz="2400" dirty="0"/>
              <a:t>They may express their grandiosity overtly, or they </a:t>
            </a:r>
            <a:r>
              <a:rPr lang="en-US" sz="2400" dirty="0" smtClean="0"/>
              <a:t>may quietly </a:t>
            </a:r>
            <a:r>
              <a:rPr lang="en-US" sz="2400" dirty="0"/>
              <a:t>expect to be recognized for their perceived greatness</a:t>
            </a:r>
            <a:r>
              <a:rPr lang="en-US" sz="2400" dirty="0" smtClean="0"/>
              <a:t>.\</a:t>
            </a:r>
          </a:p>
          <a:p>
            <a:pPr marL="342900" indent="-342900" algn="just">
              <a:buAutoNum type="arabicPeriod"/>
            </a:pPr>
            <a:r>
              <a:rPr lang="en-US" sz="2400" dirty="0"/>
              <a:t>They are </a:t>
            </a:r>
            <a:r>
              <a:rPr lang="en-US" sz="2400" dirty="0" smtClean="0"/>
              <a:t>often preoccupied </a:t>
            </a:r>
            <a:r>
              <a:rPr lang="en-US" sz="2400" dirty="0"/>
              <a:t>with fantasies of unlimited success, </a:t>
            </a:r>
            <a:r>
              <a:rPr lang="en-US" sz="2400" dirty="0" smtClean="0"/>
              <a:t>power, brilliance</a:t>
            </a:r>
            <a:r>
              <a:rPr lang="en-US" sz="2400" dirty="0"/>
              <a:t>, beauty, </a:t>
            </a:r>
            <a:r>
              <a:rPr lang="en-US" sz="2400" dirty="0" smtClean="0"/>
              <a:t>or ideal love</a:t>
            </a:r>
          </a:p>
          <a:p>
            <a:pPr marL="342900" indent="-342900" algn="just">
              <a:buAutoNum type="arabicPeriod"/>
            </a:pPr>
            <a:r>
              <a:rPr lang="en-US" sz="2400" dirty="0"/>
              <a:t>Thought processing is intact, but insight is limited or </a:t>
            </a:r>
            <a:r>
              <a:rPr lang="en-US" sz="2400" dirty="0" smtClean="0"/>
              <a:t>poor</a:t>
            </a:r>
          </a:p>
          <a:p>
            <a:pPr marL="342900" indent="-342900" algn="just">
              <a:buAutoNum type="arabicPeriod"/>
            </a:pPr>
            <a:r>
              <a:rPr lang="en-US" sz="2400" dirty="0"/>
              <a:t>Clients </a:t>
            </a:r>
            <a:r>
              <a:rPr lang="en-US" sz="2400" dirty="0" smtClean="0"/>
              <a:t>believe themselves </a:t>
            </a:r>
            <a:r>
              <a:rPr lang="en-US" sz="2400" dirty="0"/>
              <a:t>to be superior and </a:t>
            </a:r>
            <a:r>
              <a:rPr lang="en-US" sz="2400" dirty="0" smtClean="0"/>
              <a:t>special</a:t>
            </a:r>
          </a:p>
          <a:p>
            <a:pPr marL="342900" indent="-342900" algn="just">
              <a:buAutoNum type="arabicPeriod"/>
            </a:pPr>
            <a:r>
              <a:rPr lang="en-US" sz="2400" dirty="0"/>
              <a:t>At work, these clients may experience some success because they </a:t>
            </a:r>
            <a:r>
              <a:rPr lang="en-US" sz="2400" dirty="0" smtClean="0"/>
              <a:t>are ambitious </a:t>
            </a:r>
            <a:r>
              <a:rPr lang="en-US" sz="2400" dirty="0"/>
              <a:t>and </a:t>
            </a:r>
            <a:r>
              <a:rPr lang="en-US" sz="2400" dirty="0" smtClean="0"/>
              <a:t>confident</a:t>
            </a:r>
          </a:p>
          <a:p>
            <a:pPr marL="342900" indent="-342900" algn="just">
              <a:buAutoNum type="arabicPeriod"/>
            </a:pPr>
            <a:r>
              <a:rPr lang="en-US" sz="2400" dirty="0"/>
              <a:t>The nurse must use self-awareness skills to avoid </a:t>
            </a:r>
            <a:r>
              <a:rPr lang="en-US" sz="2400" dirty="0" smtClean="0"/>
              <a:t>the anger </a:t>
            </a:r>
            <a:r>
              <a:rPr lang="en-US" sz="2400" dirty="0"/>
              <a:t>and frustration that these clients’ behavior and attitude can engender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48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033" y="1504802"/>
            <a:ext cx="10075084" cy="472889"/>
          </a:xfrm>
        </p:spPr>
        <p:txBody>
          <a:bodyPr/>
          <a:lstStyle/>
          <a:p>
            <a:r>
              <a:rPr lang="en-US" sz="2800" dirty="0"/>
              <a:t>8</a:t>
            </a:r>
            <a:r>
              <a:rPr lang="en-US" sz="2800" dirty="0"/>
              <a:t>. AVOIDANT PERSONALITY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61" y="654830"/>
            <a:ext cx="11820068" cy="7242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Histrionic personality disorder is characterized by a pervasive pattern </a:t>
            </a:r>
            <a:r>
              <a:rPr lang="en-US" sz="2400" dirty="0" smtClean="0">
                <a:solidFill>
                  <a:schemeClr val="tx1"/>
                </a:solidFill>
              </a:rPr>
              <a:t>of excessive </a:t>
            </a:r>
            <a:r>
              <a:rPr lang="en-US" sz="2400" dirty="0">
                <a:solidFill>
                  <a:schemeClr val="tx1"/>
                </a:solidFill>
              </a:rPr>
              <a:t>emotionality and attention seeking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B4A5-29B9-4225-AD72-1193EC04430F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7033" y="113169"/>
            <a:ext cx="10075084" cy="47288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7. HISTRIONIC PERSONALITY DISORDER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30247" y="1900786"/>
            <a:ext cx="11784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Avoidant personality disorder is characterized by a pervasive pattern </a:t>
            </a:r>
            <a:r>
              <a:rPr lang="en-US" sz="2400" dirty="0"/>
              <a:t>of social </a:t>
            </a:r>
            <a:r>
              <a:rPr lang="en-US" sz="2400" dirty="0"/>
              <a:t>discomfort and reticence, low self-esteem, and hypersensitivity </a:t>
            </a:r>
            <a:r>
              <a:rPr lang="en-US" sz="2400" dirty="0"/>
              <a:t>to negative </a:t>
            </a:r>
            <a:r>
              <a:rPr lang="en-US" sz="2400" dirty="0"/>
              <a:t>evaluation. It occurs in 2% to 3% of the general population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17034" y="3076067"/>
            <a:ext cx="10075084" cy="47288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9. </a:t>
            </a:r>
            <a:r>
              <a:rPr lang="en-US" sz="2800" dirty="0"/>
              <a:t>DEPENDENT PERSONALITY DISORDER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3691" y="3562021"/>
            <a:ext cx="1134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Dependent personality disorder is characterized by </a:t>
            </a:r>
            <a:r>
              <a:rPr lang="en-US" sz="2400" dirty="0"/>
              <a:t>a pervasive and excessive </a:t>
            </a:r>
            <a:r>
              <a:rPr lang="en-US" sz="2400" dirty="0"/>
              <a:t>need to be taken care of, which leads to submissive and </a:t>
            </a:r>
            <a:r>
              <a:rPr lang="en-US" sz="2400" dirty="0"/>
              <a:t>clinging behavior </a:t>
            </a:r>
            <a:r>
              <a:rPr lang="en-US" sz="2400" dirty="0"/>
              <a:t>and fears of separation.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17034" y="4888295"/>
            <a:ext cx="9602874" cy="5175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10</a:t>
            </a:r>
            <a:r>
              <a:rPr lang="en-US" sz="2800" dirty="0"/>
              <a:t>. OBSESSIVE–COMPULSIVE </a:t>
            </a:r>
            <a:r>
              <a:rPr lang="en-US" sz="2800" dirty="0"/>
              <a:t>PERSONALITY DISORDER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30247" y="5395745"/>
            <a:ext cx="11419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Obsessive–compulsive personality disorder is characterized by a </a:t>
            </a:r>
            <a:r>
              <a:rPr lang="en-US" sz="2400" dirty="0"/>
              <a:t>pervasive Pattern </a:t>
            </a:r>
            <a:r>
              <a:rPr lang="en-US" sz="2400" dirty="0"/>
              <a:t>of preoccupation with perfectionism, mental and interpersonal </a:t>
            </a:r>
            <a:r>
              <a:rPr lang="en-US" sz="2400" dirty="0"/>
              <a:t>control, and </a:t>
            </a:r>
            <a:r>
              <a:rPr lang="en-US" sz="2400" dirty="0"/>
              <a:t>orderliness at the expense of flexibility, openness, and efficiency.</a:t>
            </a:r>
          </a:p>
        </p:txBody>
      </p:sp>
    </p:spTree>
    <p:extLst>
      <p:ext uri="{BB962C8B-B14F-4D97-AF65-F5344CB8AC3E}">
        <p14:creationId xmlns:p14="http://schemas.microsoft.com/office/powerpoint/2010/main" val="31467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8F6EF2-622D-4F2F-9B60-94064B008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3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6C5ABC-D049-435C-841A-958C3C8FC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701" y="0"/>
            <a:ext cx="55753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84FD-596A-4EE2-BFFD-501AA463C980}" type="datetime1">
              <a:rPr lang="en-US" smtClean="0"/>
              <a:t>5/15/2022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49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BBEE0-E810-4758-BD0B-96873848F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29" y="251158"/>
            <a:ext cx="11752288" cy="579426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Personality </a:t>
            </a:r>
            <a:r>
              <a:rPr lang="en-US" sz="3200" b="1" dirty="0">
                <a:solidFill>
                  <a:schemeClr val="tx1"/>
                </a:solidFill>
              </a:rPr>
              <a:t>disorders </a:t>
            </a:r>
            <a:r>
              <a:rPr lang="en-US" sz="3200" dirty="0">
                <a:solidFill>
                  <a:schemeClr val="tx1"/>
                </a:solidFill>
              </a:rPr>
              <a:t>are diagnosed when there is impairment </a:t>
            </a:r>
            <a:r>
              <a:rPr lang="en-US" sz="3200" dirty="0" smtClean="0">
                <a:solidFill>
                  <a:schemeClr val="tx1"/>
                </a:solidFill>
              </a:rPr>
              <a:t>of personality </a:t>
            </a:r>
            <a:r>
              <a:rPr lang="en-US" sz="3200" dirty="0">
                <a:solidFill>
                  <a:schemeClr val="tx1"/>
                </a:solidFill>
              </a:rPr>
              <a:t>functioning and personality traits that are maladaptive. </a:t>
            </a:r>
            <a:r>
              <a:rPr lang="en-US" sz="3200" dirty="0" smtClean="0">
                <a:solidFill>
                  <a:schemeClr val="tx1"/>
                </a:solidFill>
              </a:rPr>
              <a:t>Individuals have </a:t>
            </a:r>
            <a:r>
              <a:rPr lang="en-US" sz="3200" dirty="0">
                <a:solidFill>
                  <a:schemeClr val="tx1"/>
                </a:solidFill>
              </a:rPr>
              <a:t>identity problems such as egocentrism, or being self-centered, and </a:t>
            </a:r>
            <a:r>
              <a:rPr lang="en-US" sz="3200" dirty="0" smtClean="0">
                <a:solidFill>
                  <a:schemeClr val="tx1"/>
                </a:solidFill>
              </a:rPr>
              <a:t>their sense </a:t>
            </a:r>
            <a:r>
              <a:rPr lang="en-US" sz="3200" dirty="0">
                <a:solidFill>
                  <a:schemeClr val="tx1"/>
                </a:solidFill>
              </a:rPr>
              <a:t>of self-esteem comes from gaining power or pleasure that is often at </a:t>
            </a:r>
            <a:r>
              <a:rPr lang="en-US" sz="3200" dirty="0" smtClean="0">
                <a:solidFill>
                  <a:schemeClr val="tx1"/>
                </a:solidFill>
              </a:rPr>
              <a:t>the expense </a:t>
            </a:r>
            <a:r>
              <a:rPr lang="en-US" sz="3200" dirty="0">
                <a:solidFill>
                  <a:schemeClr val="tx1"/>
                </a:solidFill>
              </a:rPr>
              <a:t>of others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b="1" dirty="0">
                <a:solidFill>
                  <a:schemeClr val="tx1"/>
                </a:solidFill>
              </a:rPr>
              <a:t>Personality disorders are not diagnosed until adulthood, that is, at age </a:t>
            </a:r>
            <a:r>
              <a:rPr lang="en-US" sz="3200" b="1" dirty="0" smtClean="0">
                <a:solidFill>
                  <a:schemeClr val="tx1"/>
                </a:solidFill>
              </a:rPr>
              <a:t>18, when </a:t>
            </a:r>
            <a:r>
              <a:rPr lang="en-US" sz="3200" b="1" dirty="0">
                <a:solidFill>
                  <a:schemeClr val="tx1"/>
                </a:solidFill>
              </a:rPr>
              <a:t>personality is more completely formed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35E6-0C6E-4589-A6CD-45258C532F5B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1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0" y="242235"/>
            <a:ext cx="10686479" cy="1048085"/>
          </a:xfrm>
        </p:spPr>
        <p:txBody>
          <a:bodyPr/>
          <a:lstStyle/>
          <a:p>
            <a:r>
              <a:rPr lang="en-US" sz="3200" b="1" dirty="0" smtClean="0"/>
              <a:t>Individuals </a:t>
            </a:r>
            <a:r>
              <a:rPr lang="en-US" sz="3200" b="1" dirty="0"/>
              <a:t>with a personality disorder may include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79" y="1675763"/>
            <a:ext cx="6167120" cy="4968557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Negative behaviors toward others, such </a:t>
            </a:r>
            <a:r>
              <a:rPr lang="en-US" sz="2400" dirty="0" smtClean="0">
                <a:solidFill>
                  <a:schemeClr val="tx1"/>
                </a:solidFill>
              </a:rPr>
              <a:t>as being </a:t>
            </a:r>
            <a:r>
              <a:rPr lang="en-US" sz="2400" dirty="0">
                <a:solidFill>
                  <a:schemeClr val="tx1"/>
                </a:solidFill>
              </a:rPr>
              <a:t>manipulative, dishonest,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deceitful, or lying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• Anger and/or </a:t>
            </a:r>
            <a:r>
              <a:rPr lang="en-US" sz="2400" dirty="0" smtClean="0">
                <a:solidFill>
                  <a:schemeClr val="tx1"/>
                </a:solidFill>
              </a:rPr>
              <a:t>hostility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• Irritable, labile moods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• Lack of guilt or remorse, emotionally cold and uncaring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• Impulsivity, distractibility, poor </a:t>
            </a:r>
            <a:r>
              <a:rPr lang="en-US" sz="2400" dirty="0" smtClean="0">
                <a:solidFill>
                  <a:schemeClr val="tx1"/>
                </a:solidFill>
              </a:rPr>
              <a:t>judgment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635441"/>
            <a:ext cx="5669279" cy="4968557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 startAt="7"/>
            </a:pPr>
            <a:r>
              <a:rPr lang="en-US" sz="2400" dirty="0">
                <a:solidFill>
                  <a:schemeClr val="tx1"/>
                </a:solidFill>
              </a:rPr>
              <a:t>• Irresponsible, not accountable for own actions</a:t>
            </a:r>
          </a:p>
          <a:p>
            <a:pPr marL="457200" indent="-457200" algn="just">
              <a:buFont typeface="+mj-lt"/>
              <a:buAutoNum type="arabicPeriod" startAt="7"/>
            </a:pPr>
            <a:r>
              <a:rPr lang="en-US" sz="2400" dirty="0">
                <a:solidFill>
                  <a:schemeClr val="tx1"/>
                </a:solidFill>
              </a:rPr>
              <a:t>• Risk-taking, thrill-seeking behaviors</a:t>
            </a:r>
          </a:p>
          <a:p>
            <a:pPr marL="457200" indent="-457200" algn="just">
              <a:buFont typeface="+mj-lt"/>
              <a:buAutoNum type="arabicPeriod" startAt="7"/>
            </a:pPr>
            <a:r>
              <a:rPr lang="en-US" sz="2400" dirty="0">
                <a:solidFill>
                  <a:schemeClr val="tx1"/>
                </a:solidFill>
              </a:rPr>
              <a:t>• Mistrust</a:t>
            </a:r>
          </a:p>
          <a:p>
            <a:pPr marL="457200" indent="-457200" algn="just">
              <a:buFont typeface="+mj-lt"/>
              <a:buAutoNum type="arabicPeriod" startAt="7"/>
            </a:pPr>
            <a:r>
              <a:rPr lang="en-US" sz="2400" dirty="0">
                <a:solidFill>
                  <a:schemeClr val="tx1"/>
                </a:solidFill>
              </a:rPr>
              <a:t>• Exhibitionism</a:t>
            </a:r>
          </a:p>
          <a:p>
            <a:pPr marL="457200" indent="-457200" algn="just">
              <a:buFont typeface="+mj-lt"/>
              <a:buAutoNum type="arabicPeriod" startAt="7"/>
            </a:pPr>
            <a:r>
              <a:rPr lang="en-US" sz="2400" dirty="0">
                <a:solidFill>
                  <a:schemeClr val="tx1"/>
                </a:solidFill>
              </a:rPr>
              <a:t>• Entitlement</a:t>
            </a:r>
          </a:p>
          <a:p>
            <a:pPr marL="457200" indent="-457200" algn="just">
              <a:buFont typeface="+mj-lt"/>
              <a:buAutoNum type="arabicPeriod" startAt="7"/>
            </a:pPr>
            <a:r>
              <a:rPr lang="en-US" sz="2400" dirty="0">
                <a:solidFill>
                  <a:schemeClr val="tx1"/>
                </a:solidFill>
              </a:rPr>
              <a:t>• Dependency, insecurity</a:t>
            </a:r>
          </a:p>
          <a:p>
            <a:pPr marL="457200" indent="-457200" algn="just">
              <a:buFont typeface="+mj-lt"/>
              <a:buAutoNum type="arabicPeriod" startAt="7"/>
            </a:pPr>
            <a:r>
              <a:rPr lang="en-US" sz="2400" dirty="0">
                <a:solidFill>
                  <a:schemeClr val="tx1"/>
                </a:solidFill>
              </a:rPr>
              <a:t>• Eccentric perceptions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FE0E-8614-4466-87A4-357630CD7501}" type="datetime1">
              <a:rPr lang="en-US" smtClean="0"/>
              <a:t>5/15/2022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2582B-B862-4147-9DA7-F520CBB6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10" y="134471"/>
            <a:ext cx="11152849" cy="597049"/>
          </a:xfrm>
        </p:spPr>
        <p:txBody>
          <a:bodyPr/>
          <a:lstStyle/>
          <a:p>
            <a:r>
              <a:rPr lang="en-US" sz="3200" b="1" dirty="0"/>
              <a:t>Classifications (DSM-5 –P.D. classified for 3 “clusters”)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731520"/>
            <a:ext cx="10688320" cy="605719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8C6B-ADA0-4DA5-BD44-5F27526DFE7C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21" y="118157"/>
            <a:ext cx="10075084" cy="489203"/>
          </a:xfrm>
        </p:spPr>
        <p:txBody>
          <a:bodyPr/>
          <a:lstStyle/>
          <a:p>
            <a:r>
              <a:rPr lang="en-US" dirty="0"/>
              <a:t>Other 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37" y="607360"/>
            <a:ext cx="11705191" cy="61813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</a:rPr>
              <a:t>Other clusters of behavior related to maladaptive personality traits include: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chemeClr val="tx1"/>
                </a:solidFill>
              </a:rPr>
              <a:t>• Depressive behavior </a:t>
            </a:r>
            <a:r>
              <a:rPr lang="en-US" sz="2200" dirty="0">
                <a:solidFill>
                  <a:schemeClr val="tx1"/>
                </a:solidFill>
              </a:rPr>
              <a:t>is characterized by a pervasive pattern of </a:t>
            </a:r>
            <a:r>
              <a:rPr lang="en-US" sz="2200" dirty="0" smtClean="0">
                <a:solidFill>
                  <a:schemeClr val="tx1"/>
                </a:solidFill>
              </a:rPr>
              <a:t>depressive cognitions </a:t>
            </a:r>
            <a:r>
              <a:rPr lang="en-US" sz="2200" dirty="0">
                <a:solidFill>
                  <a:schemeClr val="tx1"/>
                </a:solidFill>
              </a:rPr>
              <a:t>and behaviors in various contexts. It occurs more often in </a:t>
            </a:r>
            <a:r>
              <a:rPr lang="en-US" sz="2200" dirty="0" smtClean="0">
                <a:solidFill>
                  <a:schemeClr val="tx1"/>
                </a:solidFill>
              </a:rPr>
              <a:t>people with </a:t>
            </a:r>
            <a:r>
              <a:rPr lang="en-US" sz="2200" dirty="0">
                <a:solidFill>
                  <a:schemeClr val="tx1"/>
                </a:solidFill>
              </a:rPr>
              <a:t>relatives who have major depressive disorders. People with </a:t>
            </a:r>
            <a:r>
              <a:rPr lang="en-US" sz="2200" dirty="0" smtClean="0">
                <a:solidFill>
                  <a:schemeClr val="tx1"/>
                </a:solidFill>
              </a:rPr>
              <a:t>depressive personality </a:t>
            </a:r>
            <a:r>
              <a:rPr lang="en-US" sz="2200" dirty="0">
                <a:solidFill>
                  <a:schemeClr val="tx1"/>
                </a:solidFill>
              </a:rPr>
              <a:t>disorders often seek treatment for their distress.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chemeClr val="tx1"/>
                </a:solidFill>
              </a:rPr>
              <a:t>• Passive-aggressive behavior </a:t>
            </a:r>
            <a:r>
              <a:rPr lang="en-US" sz="2200" dirty="0">
                <a:solidFill>
                  <a:schemeClr val="tx1"/>
                </a:solidFill>
              </a:rPr>
              <a:t>is characterized by a negative attitude and </a:t>
            </a:r>
            <a:r>
              <a:rPr lang="en-US" sz="2200" dirty="0" smtClean="0">
                <a:solidFill>
                  <a:schemeClr val="tx1"/>
                </a:solidFill>
              </a:rPr>
              <a:t>a pervasive </a:t>
            </a:r>
            <a:r>
              <a:rPr lang="en-US" sz="2200" dirty="0">
                <a:solidFill>
                  <a:schemeClr val="tx1"/>
                </a:solidFill>
              </a:rPr>
              <a:t>pattern of passive resistance to demands for adequate social </a:t>
            </a:r>
            <a:r>
              <a:rPr lang="en-US" sz="2200" dirty="0" smtClean="0">
                <a:solidFill>
                  <a:schemeClr val="tx1"/>
                </a:solidFill>
              </a:rPr>
              <a:t>and occupational </a:t>
            </a:r>
            <a:r>
              <a:rPr lang="en-US" sz="2200" dirty="0">
                <a:solidFill>
                  <a:schemeClr val="tx1"/>
                </a:solidFill>
              </a:rPr>
              <a:t>performance. These clients may appear cooperative, </a:t>
            </a:r>
            <a:r>
              <a:rPr lang="en-US" sz="2200" dirty="0" smtClean="0">
                <a:solidFill>
                  <a:schemeClr val="tx1"/>
                </a:solidFill>
              </a:rPr>
              <a:t>even ingratiating</a:t>
            </a:r>
            <a:r>
              <a:rPr lang="en-US" sz="2200" dirty="0">
                <a:solidFill>
                  <a:schemeClr val="tx1"/>
                </a:solidFill>
              </a:rPr>
              <a:t>, or sullen and withdrawn, depending on the </a:t>
            </a:r>
            <a:r>
              <a:rPr lang="en-US" sz="2200" dirty="0" smtClean="0">
                <a:solidFill>
                  <a:schemeClr val="tx1"/>
                </a:solidFill>
              </a:rPr>
              <a:t>circumstances. Their </a:t>
            </a:r>
            <a:r>
              <a:rPr lang="en-US" sz="2200" dirty="0">
                <a:solidFill>
                  <a:schemeClr val="tx1"/>
                </a:solidFill>
              </a:rPr>
              <a:t>mood may fluctuate rapidly and erratically, and they may be </a:t>
            </a:r>
            <a:r>
              <a:rPr lang="en-US" sz="2200" dirty="0" smtClean="0">
                <a:solidFill>
                  <a:schemeClr val="tx1"/>
                </a:solidFill>
              </a:rPr>
              <a:t>easily upset </a:t>
            </a:r>
            <a:r>
              <a:rPr lang="en-US" sz="2200" dirty="0">
                <a:solidFill>
                  <a:schemeClr val="tx1"/>
                </a:solidFill>
              </a:rPr>
              <a:t>or offended.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72B5-A2A8-4211-A650-9F450CDC29EC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134471"/>
            <a:ext cx="10075084" cy="472889"/>
          </a:xfrm>
        </p:spPr>
        <p:txBody>
          <a:bodyPr/>
          <a:lstStyle/>
          <a:p>
            <a:r>
              <a:rPr lang="en-US" dirty="0"/>
              <a:t>Onset and Clinical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73" y="617521"/>
            <a:ext cx="11615844" cy="5925519"/>
          </a:xfrm>
        </p:spPr>
        <p:txBody>
          <a:bodyPr>
            <a:normAutofit/>
          </a:bodyPr>
          <a:lstStyle/>
          <a:p>
            <a:pPr algn="just"/>
            <a:r>
              <a:rPr lang="en-US" sz="1900" b="1" dirty="0">
                <a:solidFill>
                  <a:schemeClr val="tx1"/>
                </a:solidFill>
              </a:rPr>
              <a:t>Personality disorders are relatively common, occurring in 10% to 20% of </a:t>
            </a:r>
            <a:r>
              <a:rPr lang="en-US" sz="1900" b="1" dirty="0" smtClean="0">
                <a:solidFill>
                  <a:schemeClr val="tx1"/>
                </a:solidFill>
              </a:rPr>
              <a:t>the general </a:t>
            </a:r>
            <a:r>
              <a:rPr lang="en-US" sz="1900" b="1" dirty="0">
                <a:solidFill>
                  <a:schemeClr val="tx1"/>
                </a:solidFill>
              </a:rPr>
              <a:t>population. </a:t>
            </a:r>
            <a:endParaRPr lang="en-US" sz="19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1900" b="1" dirty="0" smtClean="0">
                <a:solidFill>
                  <a:schemeClr val="tx1"/>
                </a:solidFill>
              </a:rPr>
              <a:t>Incidence </a:t>
            </a:r>
            <a:r>
              <a:rPr lang="en-US" sz="1900" b="1" dirty="0">
                <a:solidFill>
                  <a:schemeClr val="tx1"/>
                </a:solidFill>
              </a:rPr>
              <a:t>is even higher for people in </a:t>
            </a:r>
            <a:r>
              <a:rPr lang="en-US" sz="1900" b="1" dirty="0" smtClean="0">
                <a:solidFill>
                  <a:schemeClr val="tx1"/>
                </a:solidFill>
              </a:rPr>
              <a:t>lower socioeconomic </a:t>
            </a:r>
            <a:r>
              <a:rPr lang="en-US" sz="1900" b="1" dirty="0">
                <a:solidFill>
                  <a:schemeClr val="tx1"/>
                </a:solidFill>
              </a:rPr>
              <a:t>groups and unstable or disadvantaged populations. </a:t>
            </a:r>
            <a:endParaRPr lang="en-US" sz="19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1900" b="1" dirty="0" smtClean="0">
                <a:solidFill>
                  <a:schemeClr val="tx1"/>
                </a:solidFill>
              </a:rPr>
              <a:t>Of all psychiatric </a:t>
            </a:r>
            <a:r>
              <a:rPr lang="en-US" sz="1900" b="1" dirty="0">
                <a:solidFill>
                  <a:schemeClr val="tx1"/>
                </a:solidFill>
              </a:rPr>
              <a:t>inpatients, 15% have a primary diagnosis of a personality </a:t>
            </a:r>
            <a:r>
              <a:rPr lang="en-US" sz="1900" b="1" dirty="0" smtClean="0">
                <a:solidFill>
                  <a:schemeClr val="tx1"/>
                </a:solidFill>
              </a:rPr>
              <a:t>disorders</a:t>
            </a:r>
          </a:p>
          <a:p>
            <a:pPr algn="just"/>
            <a:r>
              <a:rPr lang="en-US" sz="1900" b="1" dirty="0" smtClean="0">
                <a:solidFill>
                  <a:schemeClr val="tx1"/>
                </a:solidFill>
              </a:rPr>
              <a:t>A </a:t>
            </a:r>
            <a:r>
              <a:rPr lang="en-US" sz="1900" b="1" dirty="0">
                <a:solidFill>
                  <a:schemeClr val="tx1"/>
                </a:solidFill>
              </a:rPr>
              <a:t>primary diagnosis of major mental illness, 40- 45% also have a coexisting personality disorder</a:t>
            </a:r>
          </a:p>
          <a:p>
            <a:pPr algn="just"/>
            <a:r>
              <a:rPr lang="en-US" sz="1900" b="1" dirty="0" smtClean="0">
                <a:solidFill>
                  <a:schemeClr val="tx1"/>
                </a:solidFill>
              </a:rPr>
              <a:t> The </a:t>
            </a:r>
            <a:r>
              <a:rPr lang="en-US" sz="1900" b="1" dirty="0">
                <a:solidFill>
                  <a:schemeClr val="tx1"/>
                </a:solidFill>
              </a:rPr>
              <a:t>incidence of personality disorder in mental health outpatient settings is 30- 50</a:t>
            </a:r>
            <a:r>
              <a:rPr lang="en-US" sz="1900" b="1" dirty="0" smtClean="0">
                <a:solidFill>
                  <a:schemeClr val="tx1"/>
                </a:solidFill>
              </a:rPr>
              <a:t>%</a:t>
            </a:r>
          </a:p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chemeClr val="tx1"/>
                </a:solidFill>
              </a:rPr>
              <a:t>Clients with </a:t>
            </a:r>
            <a:r>
              <a:rPr lang="en-US" sz="1900" b="1" dirty="0" smtClean="0">
                <a:solidFill>
                  <a:schemeClr val="tx1"/>
                </a:solidFill>
              </a:rPr>
              <a:t>personality disorders </a:t>
            </a:r>
            <a:r>
              <a:rPr lang="en-US" sz="1900" b="1" dirty="0">
                <a:solidFill>
                  <a:schemeClr val="tx1"/>
                </a:solidFill>
              </a:rPr>
              <a:t>have a higher death rate, especially as a result of suicide; they </a:t>
            </a:r>
            <a:r>
              <a:rPr lang="en-US" sz="1900" b="1" dirty="0" smtClean="0">
                <a:solidFill>
                  <a:schemeClr val="tx1"/>
                </a:solidFill>
              </a:rPr>
              <a:t>also have </a:t>
            </a:r>
            <a:r>
              <a:rPr lang="en-US" sz="1900" b="1" dirty="0">
                <a:solidFill>
                  <a:schemeClr val="tx1"/>
                </a:solidFill>
              </a:rPr>
              <a:t>higher rates of suicide attempts, accidents, and emergency </a:t>
            </a:r>
            <a:r>
              <a:rPr lang="en-US" sz="1900" b="1" dirty="0" smtClean="0">
                <a:solidFill>
                  <a:schemeClr val="tx1"/>
                </a:solidFill>
              </a:rPr>
              <a:t>department visits</a:t>
            </a:r>
            <a:r>
              <a:rPr lang="en-US" sz="1900" b="1" dirty="0">
                <a:solidFill>
                  <a:schemeClr val="tx1"/>
                </a:solidFill>
              </a:rPr>
              <a:t>, and increased rates of separation, divorce, and involvement in </a:t>
            </a:r>
            <a:r>
              <a:rPr lang="en-US" sz="1900" b="1" dirty="0" smtClean="0">
                <a:solidFill>
                  <a:schemeClr val="tx1"/>
                </a:solidFill>
              </a:rPr>
              <a:t>legal proceedings </a:t>
            </a:r>
            <a:r>
              <a:rPr lang="en-US" sz="1900" b="1" dirty="0">
                <a:solidFill>
                  <a:schemeClr val="tx1"/>
                </a:solidFill>
              </a:rPr>
              <a:t>regarding child custody. Personality disorders have been </a:t>
            </a:r>
            <a:r>
              <a:rPr lang="en-US" sz="1900" b="1" dirty="0" smtClean="0">
                <a:solidFill>
                  <a:schemeClr val="tx1"/>
                </a:solidFill>
              </a:rPr>
              <a:t>highly correlated </a:t>
            </a:r>
            <a:r>
              <a:rPr lang="en-US" sz="1900" b="1" dirty="0">
                <a:solidFill>
                  <a:schemeClr val="tx1"/>
                </a:solidFill>
              </a:rPr>
              <a:t>with criminal behavior, alcoholism, and drug </a:t>
            </a:r>
            <a:r>
              <a:rPr lang="en-US" sz="1900" b="1" dirty="0" smtClean="0">
                <a:solidFill>
                  <a:schemeClr val="tx1"/>
                </a:solidFill>
              </a:rPr>
              <a:t>abuse</a:t>
            </a:r>
            <a:r>
              <a:rPr lang="en-US" sz="1900" b="1" dirty="0">
                <a:solidFill>
                  <a:schemeClr val="tx1"/>
                </a:solidFill>
              </a:rPr>
              <a:t>.</a:t>
            </a:r>
            <a:endParaRPr lang="en-US" sz="1900" b="1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B4A5-29B9-4225-AD72-1193EC04430F}" type="datetime1">
              <a:rPr lang="en-US" smtClean="0"/>
              <a:t>5/15/2022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5A4AB-B63A-472F-990B-96CE598E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3" y="-9919"/>
            <a:ext cx="10075084" cy="511572"/>
          </a:xfrm>
        </p:spPr>
        <p:txBody>
          <a:bodyPr/>
          <a:lstStyle/>
          <a:p>
            <a:r>
              <a:rPr lang="en-US" sz="2800" b="1" dirty="0"/>
              <a:t>ETIOLOGY</a:t>
            </a:r>
            <a:endParaRPr lang="en-US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01CBE3-9253-43E4-B555-937E8F03B95B}"/>
              </a:ext>
            </a:extLst>
          </p:cNvPr>
          <p:cNvSpPr txBox="1">
            <a:spLocks/>
          </p:cNvSpPr>
          <p:nvPr/>
        </p:nvSpPr>
        <p:spPr>
          <a:xfrm>
            <a:off x="664633" y="729099"/>
            <a:ext cx="4114800" cy="5016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/>
              <a:t>A. Biologic </a:t>
            </a:r>
            <a:r>
              <a:rPr lang="en-US" sz="2800" b="1" dirty="0"/>
              <a:t>Theories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D55858-4EB8-4C46-8577-4C4586E7BD2C}"/>
              </a:ext>
            </a:extLst>
          </p:cNvPr>
          <p:cNvSpPr txBox="1"/>
          <p:nvPr/>
        </p:nvSpPr>
        <p:spPr>
          <a:xfrm>
            <a:off x="134911" y="1363856"/>
            <a:ext cx="1191923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Personality develops through the interaction of hereditary dispositions </a:t>
            </a:r>
            <a:r>
              <a:rPr lang="en-US" sz="2400" dirty="0" smtClean="0"/>
              <a:t>and environmental </a:t>
            </a:r>
            <a:r>
              <a:rPr lang="en-US" sz="2400" dirty="0"/>
              <a:t>influences. Temperament refers to the biologic processes </a:t>
            </a:r>
            <a:r>
              <a:rPr lang="en-US" sz="2400" dirty="0" smtClean="0"/>
              <a:t>of sensation</a:t>
            </a:r>
            <a:r>
              <a:rPr lang="en-US" sz="2400" dirty="0"/>
              <a:t>, association, and motivation that underlie the integration of </a:t>
            </a:r>
            <a:r>
              <a:rPr lang="en-US" sz="2400" dirty="0" smtClean="0"/>
              <a:t>skills and </a:t>
            </a:r>
            <a:r>
              <a:rPr lang="en-US" sz="2400" dirty="0"/>
              <a:t>habits based on emotion. Genetic differences account for about 50% </a:t>
            </a:r>
            <a:r>
              <a:rPr lang="en-US" sz="2400" dirty="0" smtClean="0"/>
              <a:t>of the </a:t>
            </a:r>
            <a:r>
              <a:rPr lang="en-US" sz="2400" dirty="0"/>
              <a:t>variances in temperament traits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The four temperament traits are harm avoidance, novelty seeking, </a:t>
            </a:r>
            <a:r>
              <a:rPr lang="en-US" sz="2400" dirty="0" smtClean="0"/>
              <a:t>reward dependence</a:t>
            </a:r>
            <a:r>
              <a:rPr lang="en-US" sz="2400" dirty="0"/>
              <a:t>, and persistence. Each of these four genetically influenced </a:t>
            </a:r>
            <a:r>
              <a:rPr lang="en-US" sz="2400" dirty="0" smtClean="0"/>
              <a:t>traits affects </a:t>
            </a:r>
            <a:r>
              <a:rPr lang="en-US" sz="2400" dirty="0"/>
              <a:t>a person’s automatic responses to certain situations. These </a:t>
            </a:r>
            <a:r>
              <a:rPr lang="en-US" sz="2400" dirty="0" smtClean="0"/>
              <a:t>response patterns </a:t>
            </a:r>
            <a:r>
              <a:rPr lang="en-US" sz="2400" dirty="0"/>
              <a:t>are ingrained by 2 to 3 years of age.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32B8-B0EA-4C2F-8822-5FFE1BC94B91}" type="datetime1">
              <a:rPr lang="en-US" smtClean="0"/>
              <a:t>5/15/2022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BD364E2-E1AD-446E-98E9-EAC24A05EC9F}"/>
              </a:ext>
            </a:extLst>
          </p:cNvPr>
          <p:cNvSpPr txBox="1">
            <a:spLocks/>
          </p:cNvSpPr>
          <p:nvPr/>
        </p:nvSpPr>
        <p:spPr>
          <a:xfrm>
            <a:off x="787661" y="135393"/>
            <a:ext cx="8272668" cy="4292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B. Psychodynamic Theories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3DF478-DB9A-4589-B9D7-E983B261134D}"/>
              </a:ext>
            </a:extLst>
          </p:cNvPr>
          <p:cNvSpPr txBox="1"/>
          <p:nvPr/>
        </p:nvSpPr>
        <p:spPr>
          <a:xfrm>
            <a:off x="145775" y="529618"/>
            <a:ext cx="11921307" cy="3139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social learning, culture, and random life events unique to each person influence character. Character consists of concepts about the self and the external world. It develops over time as a person comes into contact with people and situations and </a:t>
            </a:r>
            <a:r>
              <a:rPr lang="en-US" sz="2200" dirty="0" smtClean="0"/>
              <a:t>confronts challenges</a:t>
            </a:r>
            <a:r>
              <a:rPr lang="en-US" sz="2200" dirty="0"/>
              <a:t>. Three major character traits have been distinguished: </a:t>
            </a:r>
            <a:r>
              <a:rPr lang="en-US" sz="2200" dirty="0" err="1" smtClean="0"/>
              <a:t>selfdirectedness</a:t>
            </a:r>
            <a:r>
              <a:rPr lang="en-US" sz="2200" dirty="0" smtClean="0"/>
              <a:t>, cooperativeness</a:t>
            </a:r>
            <a:r>
              <a:rPr lang="en-US" sz="2200" dirty="0"/>
              <a:t>, and </a:t>
            </a:r>
            <a:r>
              <a:rPr lang="en-US" sz="2200" dirty="0" smtClean="0"/>
              <a:t>self-transcendence.</a:t>
            </a:r>
          </a:p>
          <a:p>
            <a:pPr algn="just">
              <a:lnSpc>
                <a:spcPct val="150000"/>
              </a:lnSpc>
            </a:pPr>
            <a:endParaRPr lang="en-US" sz="25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1308-5FFA-4D10-BEDE-07DE48051917}" type="datetime1">
              <a:rPr lang="en-US" smtClean="0"/>
              <a:t>5/15/2022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54C3-B687-9443-80E7-D32631DB6E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3418</TotalTime>
  <Words>1691</Words>
  <Application>Microsoft Office PowerPoint</Application>
  <PresentationFormat>Widescreen</PresentationFormat>
  <Paragraphs>146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Algerian</vt:lpstr>
      <vt:lpstr>Arial</vt:lpstr>
      <vt:lpstr>Calibri</vt:lpstr>
      <vt:lpstr>Elephant</vt:lpstr>
      <vt:lpstr>Garamond</vt:lpstr>
      <vt:lpstr>Rockwell</vt:lpstr>
      <vt:lpstr>Times New Roman</vt:lpstr>
      <vt:lpstr>Wingdings</vt:lpstr>
      <vt:lpstr>Advantage</vt:lpstr>
      <vt:lpstr>PowerPoint Presentation</vt:lpstr>
      <vt:lpstr>   Personality is ingrained, enduring pattern of behaving and relating to the self, others, and the environment; it includes perceptions, attitudes, and emotions</vt:lpstr>
      <vt:lpstr>PowerPoint Presentation</vt:lpstr>
      <vt:lpstr>Individuals with a personality disorder may include:</vt:lpstr>
      <vt:lpstr>Classifications (DSM-5 –P.D. classified for 3 “clusters”)</vt:lpstr>
      <vt:lpstr>Other Behaviors</vt:lpstr>
      <vt:lpstr>Onset and Clinical Course</vt:lpstr>
      <vt:lpstr>ETIOLOGY</vt:lpstr>
      <vt:lpstr>PowerPoint Presentation</vt:lpstr>
      <vt:lpstr>Treatment</vt:lpstr>
      <vt:lpstr>PowerPoint Presentation</vt:lpstr>
      <vt:lpstr>PowerPoint Presentation</vt:lpstr>
      <vt:lpstr>1. PARANOID PERSONALITY DISORDER</vt:lpstr>
      <vt:lpstr>4. ANTISOCIAL PERSONALITY DISORDER</vt:lpstr>
      <vt:lpstr>PowerPoint Presentation</vt:lpstr>
      <vt:lpstr>PowerPoint Presentation</vt:lpstr>
      <vt:lpstr>5. BORDERLINE PERSONALITY DISORDER</vt:lpstr>
      <vt:lpstr>PowerPoint Presentation</vt:lpstr>
      <vt:lpstr>PowerPoint Presentation</vt:lpstr>
      <vt:lpstr>6. NARCISSISTIC PERSONALITY DISORDER</vt:lpstr>
      <vt:lpstr>PowerPoint Presentation</vt:lpstr>
      <vt:lpstr>8. AVOIDANT PERSONALITY DISORDER</vt:lpstr>
      <vt:lpstr>PowerPoint Presentation</vt:lpstr>
    </vt:vector>
  </TitlesOfParts>
  <Company>UCONN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Artruc</dc:creator>
  <cp:lastModifiedBy>Naruto</cp:lastModifiedBy>
  <cp:revision>89</cp:revision>
  <cp:lastPrinted>2022-04-27T06:00:15Z</cp:lastPrinted>
  <dcterms:created xsi:type="dcterms:W3CDTF">2014-10-06T18:06:49Z</dcterms:created>
  <dcterms:modified xsi:type="dcterms:W3CDTF">2022-05-15T20:52:52Z</dcterms:modified>
</cp:coreProperties>
</file>